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06" r:id="rId3"/>
    <p:sldId id="257" r:id="rId4"/>
    <p:sldId id="258" r:id="rId5"/>
    <p:sldId id="259" r:id="rId6"/>
    <p:sldId id="262" r:id="rId7"/>
    <p:sldId id="263" r:id="rId8"/>
    <p:sldId id="260" r:id="rId9"/>
    <p:sldId id="261" r:id="rId10"/>
    <p:sldId id="264" r:id="rId11"/>
    <p:sldId id="265" r:id="rId12"/>
    <p:sldId id="266"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51" autoAdjust="0"/>
  </p:normalViewPr>
  <p:slideViewPr>
    <p:cSldViewPr snapToGrid="0">
      <p:cViewPr varScale="1">
        <p:scale>
          <a:sx n="93" d="100"/>
          <a:sy n="93" d="100"/>
        </p:scale>
        <p:origin x="12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D57EA-4A7A-4DC0-A12B-6E67EEE2DEED}" type="datetimeFigureOut">
              <a:rPr lang="en-GB" smtClean="0"/>
              <a:t>12/10/2023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E8035-3C23-422E-AD84-4D4BB9C10A2F}" type="slidenum">
              <a:rPr lang="en-GB" smtClean="0"/>
              <a:t>‹#›</a:t>
            </a:fld>
            <a:endParaRPr lang="en-GB"/>
          </a:p>
        </p:txBody>
      </p:sp>
    </p:spTree>
    <p:extLst>
      <p:ext uri="{BB962C8B-B14F-4D97-AF65-F5344CB8AC3E}">
        <p14:creationId xmlns:p14="http://schemas.microsoft.com/office/powerpoint/2010/main" val="148938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Orice clădire este construită într-un scop anume: b</a:t>
            </a:r>
            <a:r>
              <a:rPr lang="en-GB" dirty="0" err="1"/>
              <a:t>isericile</a:t>
            </a:r>
            <a:r>
              <a:rPr lang="en-GB" dirty="0"/>
              <a:t> </a:t>
            </a:r>
            <a:r>
              <a:rPr lang="ro-RO" dirty="0"/>
              <a:t>pentru rugăciuni</a:t>
            </a:r>
            <a:r>
              <a:rPr lang="en-GB" dirty="0"/>
              <a:t>, </a:t>
            </a:r>
            <a:r>
              <a:rPr lang="en-GB" dirty="0" err="1"/>
              <a:t>școlile</a:t>
            </a:r>
            <a:r>
              <a:rPr lang="en-GB" dirty="0"/>
              <a:t> sunt </a:t>
            </a:r>
            <a:r>
              <a:rPr lang="en-GB" dirty="0" err="1"/>
              <a:t>locuri</a:t>
            </a:r>
            <a:r>
              <a:rPr lang="en-GB" dirty="0"/>
              <a:t> </a:t>
            </a:r>
            <a:r>
              <a:rPr lang="en-GB" dirty="0" err="1"/>
              <a:t>în</a:t>
            </a:r>
            <a:r>
              <a:rPr lang="en-GB" dirty="0"/>
              <a:t> care </a:t>
            </a:r>
            <a:r>
              <a:rPr lang="en-GB" dirty="0" err="1"/>
              <a:t>oamenii</a:t>
            </a:r>
            <a:r>
              <a:rPr lang="en-GB" dirty="0"/>
              <a:t> </a:t>
            </a:r>
            <a:r>
              <a:rPr lang="en-GB" dirty="0" err="1"/>
              <a:t>învață</a:t>
            </a:r>
            <a:r>
              <a:rPr lang="en-GB" dirty="0"/>
              <a:t>, </a:t>
            </a:r>
            <a:r>
              <a:rPr lang="en-GB" dirty="0" err="1"/>
              <a:t>iar</a:t>
            </a:r>
            <a:r>
              <a:rPr lang="en-GB" dirty="0"/>
              <a:t> </a:t>
            </a:r>
            <a:r>
              <a:rPr lang="en-GB" dirty="0" err="1"/>
              <a:t>palatele</a:t>
            </a:r>
            <a:r>
              <a:rPr lang="en-GB" dirty="0"/>
              <a:t> sunt </a:t>
            </a:r>
            <a:r>
              <a:rPr lang="en-GB" dirty="0" err="1"/>
              <a:t>simboluri</a:t>
            </a:r>
            <a:r>
              <a:rPr lang="en-GB" dirty="0"/>
              <a:t> ale </a:t>
            </a:r>
            <a:r>
              <a:rPr lang="en-GB" dirty="0" err="1"/>
              <a:t>puterii</a:t>
            </a:r>
            <a:r>
              <a:rPr lang="en-GB" dirty="0"/>
              <a:t> </a:t>
            </a:r>
            <a:r>
              <a:rPr lang="en-GB" dirty="0" err="1"/>
              <a:t>și</a:t>
            </a:r>
            <a:r>
              <a:rPr lang="en-GB" dirty="0"/>
              <a:t> </a:t>
            </a:r>
            <a:r>
              <a:rPr lang="en-GB" dirty="0" err="1"/>
              <a:t>statutului</a:t>
            </a:r>
            <a:r>
              <a:rPr lang="en-GB" dirty="0"/>
              <a:t>. </a:t>
            </a:r>
            <a:r>
              <a:rPr lang="en-GB" dirty="0" err="1"/>
              <a:t>Toate</a:t>
            </a:r>
            <a:r>
              <a:rPr lang="en-GB" dirty="0"/>
              <a:t> </a:t>
            </a:r>
            <a:r>
              <a:rPr lang="en-GB" dirty="0" err="1"/>
              <a:t>locurile</a:t>
            </a:r>
            <a:r>
              <a:rPr lang="en-GB" dirty="0"/>
              <a:t> </a:t>
            </a:r>
            <a:r>
              <a:rPr lang="ro-RO" dirty="0"/>
              <a:t>unde se desfășoară</a:t>
            </a:r>
            <a:r>
              <a:rPr lang="en-GB" dirty="0"/>
              <a:t> </a:t>
            </a:r>
            <a:r>
              <a:rPr lang="ro-RO" dirty="0"/>
              <a:t>activități</a:t>
            </a:r>
            <a:r>
              <a:rPr lang="en-GB" dirty="0"/>
              <a:t>, </a:t>
            </a:r>
            <a:r>
              <a:rPr lang="en-GB" dirty="0" err="1"/>
              <a:t>indiferent</a:t>
            </a:r>
            <a:r>
              <a:rPr lang="en-GB" dirty="0"/>
              <a:t> de scop, sunt </a:t>
            </a:r>
            <a:r>
              <a:rPr lang="en-GB" dirty="0" err="1"/>
              <a:t>amenajate</a:t>
            </a:r>
            <a:r>
              <a:rPr lang="en-GB" dirty="0"/>
              <a:t> </a:t>
            </a:r>
            <a:r>
              <a:rPr lang="en-GB" dirty="0" err="1"/>
              <a:t>având</a:t>
            </a:r>
            <a:r>
              <a:rPr lang="en-GB" dirty="0"/>
              <a:t> </a:t>
            </a:r>
            <a:r>
              <a:rPr lang="en-GB" dirty="0" err="1"/>
              <a:t>în</a:t>
            </a:r>
            <a:r>
              <a:rPr lang="en-GB" dirty="0"/>
              <a:t> </a:t>
            </a:r>
            <a:r>
              <a:rPr lang="en-GB" dirty="0" err="1"/>
              <a:t>vedere</a:t>
            </a:r>
            <a:r>
              <a:rPr lang="en-GB" dirty="0"/>
              <a:t> </a:t>
            </a:r>
            <a:r>
              <a:rPr lang="en-GB" dirty="0" err="1"/>
              <a:t>securitatea</a:t>
            </a:r>
            <a:r>
              <a:rPr lang="en-GB" dirty="0"/>
              <a:t> </a:t>
            </a:r>
            <a:r>
              <a:rPr lang="en-GB" dirty="0" err="1"/>
              <a:t>fizică</a:t>
            </a:r>
            <a:r>
              <a:rPr lang="en-GB" dirty="0"/>
              <a:t>. </a:t>
            </a:r>
          </a:p>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3</a:t>
            </a:fld>
            <a:endParaRPr lang="en-GB"/>
          </a:p>
        </p:txBody>
      </p:sp>
    </p:spTree>
    <p:extLst>
      <p:ext uri="{BB962C8B-B14F-4D97-AF65-F5344CB8AC3E}">
        <p14:creationId xmlns:p14="http://schemas.microsoft.com/office/powerpoint/2010/main" val="3800701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Una </a:t>
            </a:r>
            <a:r>
              <a:rPr lang="en-GB" dirty="0" err="1"/>
              <a:t>dintre</a:t>
            </a:r>
            <a:r>
              <a:rPr lang="en-GB" dirty="0"/>
              <a:t> </a:t>
            </a:r>
            <a:r>
              <a:rPr lang="en-GB" dirty="0" err="1"/>
              <a:t>cele</a:t>
            </a:r>
            <a:r>
              <a:rPr lang="en-GB" dirty="0"/>
              <a:t> </a:t>
            </a:r>
            <a:r>
              <a:rPr lang="en-GB" dirty="0" err="1"/>
              <a:t>mai</a:t>
            </a:r>
            <a:r>
              <a:rPr lang="en-GB" dirty="0"/>
              <a:t> </a:t>
            </a:r>
            <a:r>
              <a:rPr lang="en-GB" dirty="0" err="1"/>
              <a:t>mari</a:t>
            </a:r>
            <a:r>
              <a:rPr lang="en-GB" dirty="0"/>
              <a:t> reguli pe care </a:t>
            </a:r>
            <a:r>
              <a:rPr lang="en-GB" dirty="0" err="1"/>
              <a:t>trebuie</a:t>
            </a:r>
            <a:r>
              <a:rPr lang="en-GB" dirty="0"/>
              <a:t> </a:t>
            </a:r>
            <a:r>
              <a:rPr lang="en-GB" dirty="0" err="1"/>
              <a:t>să</a:t>
            </a:r>
            <a:r>
              <a:rPr lang="en-GB" dirty="0"/>
              <a:t> le </a:t>
            </a:r>
            <a:r>
              <a:rPr lang="en-GB" dirty="0" err="1"/>
              <a:t>acopere</a:t>
            </a:r>
            <a:r>
              <a:rPr lang="en-GB" dirty="0"/>
              <a:t> o </a:t>
            </a:r>
            <a:r>
              <a:rPr lang="en-GB" dirty="0" err="1"/>
              <a:t>politică</a:t>
            </a:r>
            <a:r>
              <a:rPr lang="en-GB" dirty="0"/>
              <a:t> </a:t>
            </a:r>
            <a:r>
              <a:rPr lang="en-GB" dirty="0" err="1"/>
              <a:t>și</a:t>
            </a:r>
            <a:r>
              <a:rPr lang="en-GB" dirty="0"/>
              <a:t>/</a:t>
            </a:r>
            <a:r>
              <a:rPr lang="en-GB" dirty="0" err="1"/>
              <a:t>sau</a:t>
            </a:r>
            <a:r>
              <a:rPr lang="en-GB" dirty="0"/>
              <a:t> </a:t>
            </a:r>
            <a:r>
              <a:rPr lang="en-GB" dirty="0" err="1"/>
              <a:t>procedură</a:t>
            </a:r>
            <a:r>
              <a:rPr lang="en-GB" dirty="0"/>
              <a:t> de </a:t>
            </a:r>
            <a:r>
              <a:rPr lang="en-GB" dirty="0" err="1"/>
              <a:t>securitate</a:t>
            </a:r>
            <a:r>
              <a:rPr lang="en-GB" dirty="0"/>
              <a:t> </a:t>
            </a:r>
            <a:r>
              <a:rPr lang="en-GB" dirty="0" err="1"/>
              <a:t>este</a:t>
            </a:r>
            <a:r>
              <a:rPr lang="en-GB" dirty="0"/>
              <a:t> </a:t>
            </a:r>
            <a:r>
              <a:rPr lang="en-GB" dirty="0" err="1"/>
              <a:t>stabilirea</a:t>
            </a:r>
            <a:r>
              <a:rPr lang="en-GB" dirty="0"/>
              <a:t> </a:t>
            </a:r>
            <a:r>
              <a:rPr lang="en-GB" dirty="0" err="1"/>
              <a:t>locațiilor</a:t>
            </a:r>
            <a:r>
              <a:rPr lang="en-GB" dirty="0"/>
              <a:t> </a:t>
            </a:r>
            <a:r>
              <a:rPr lang="en-GB" dirty="0" err="1"/>
              <a:t>potrivite</a:t>
            </a:r>
            <a:r>
              <a:rPr lang="en-GB" dirty="0"/>
              <a:t> </a:t>
            </a:r>
            <a:r>
              <a:rPr lang="en-GB" dirty="0" err="1"/>
              <a:t>pentru</a:t>
            </a:r>
            <a:r>
              <a:rPr lang="en-GB" dirty="0"/>
              <a:t> </a:t>
            </a:r>
            <a:r>
              <a:rPr lang="en-GB" dirty="0" err="1"/>
              <a:t>diferite</a:t>
            </a:r>
            <a:r>
              <a:rPr lang="en-GB" dirty="0"/>
              <a:t> </a:t>
            </a:r>
            <a:r>
              <a:rPr lang="en-GB" dirty="0" err="1"/>
              <a:t>activități</a:t>
            </a:r>
            <a:r>
              <a:rPr lang="en-GB" dirty="0"/>
              <a:t> </a:t>
            </a:r>
            <a:r>
              <a:rPr lang="en-GB" dirty="0" err="1"/>
              <a:t>sau</a:t>
            </a:r>
            <a:r>
              <a:rPr lang="en-GB" dirty="0"/>
              <a:t> </a:t>
            </a:r>
            <a:r>
              <a:rPr lang="en-GB" dirty="0" err="1"/>
              <a:t>echipamente</a:t>
            </a:r>
            <a:r>
              <a:rPr lang="en-GB" dirty="0"/>
              <a:t>. </a:t>
            </a:r>
            <a:r>
              <a:rPr lang="en-GB" dirty="0" err="1"/>
              <a:t>Trebuie</a:t>
            </a:r>
            <a:r>
              <a:rPr lang="en-GB" dirty="0"/>
              <a:t> </a:t>
            </a:r>
            <a:r>
              <a:rPr lang="en-GB" dirty="0" err="1"/>
              <a:t>luat</a:t>
            </a:r>
            <a:r>
              <a:rPr lang="en-GB" dirty="0"/>
              <a:t> </a:t>
            </a:r>
            <a:r>
              <a:rPr lang="en-GB" dirty="0" err="1"/>
              <a:t>în</a:t>
            </a:r>
            <a:r>
              <a:rPr lang="en-GB" dirty="0"/>
              <a:t> </a:t>
            </a:r>
            <a:r>
              <a:rPr lang="en-GB" dirty="0" err="1"/>
              <a:t>considerare</a:t>
            </a:r>
            <a:r>
              <a:rPr lang="en-GB" dirty="0"/>
              <a:t>:</a:t>
            </a:r>
          </a:p>
          <a:p>
            <a:endParaRPr lang="en-GB" dirty="0"/>
          </a:p>
          <a:p>
            <a:r>
              <a:rPr lang="en-GB" dirty="0"/>
              <a:t>• </a:t>
            </a:r>
            <a:r>
              <a:rPr lang="en-GB" dirty="0" err="1"/>
              <a:t>Traficul</a:t>
            </a:r>
            <a:r>
              <a:rPr lang="en-GB" dirty="0"/>
              <a:t> </a:t>
            </a:r>
            <a:r>
              <a:rPr lang="en-GB" dirty="0" err="1"/>
              <a:t>pietonal</a:t>
            </a:r>
            <a:r>
              <a:rPr lang="en-GB" dirty="0"/>
              <a:t> (</a:t>
            </a:r>
            <a:r>
              <a:rPr lang="en-GB" dirty="0" err="1"/>
              <a:t>ridicat</a:t>
            </a:r>
            <a:r>
              <a:rPr lang="en-GB" dirty="0"/>
              <a:t>/</a:t>
            </a:r>
            <a:r>
              <a:rPr lang="en-GB" dirty="0" err="1"/>
              <a:t>scăzut</a:t>
            </a:r>
            <a:r>
              <a:rPr lang="en-GB" dirty="0"/>
              <a:t>)</a:t>
            </a:r>
          </a:p>
          <a:p>
            <a:r>
              <a:rPr lang="en-GB" dirty="0"/>
              <a:t>• </a:t>
            </a:r>
            <a:r>
              <a:rPr lang="en-GB" dirty="0" err="1"/>
              <a:t>Trafic</a:t>
            </a:r>
            <a:r>
              <a:rPr lang="en-GB" dirty="0"/>
              <a:t> de </a:t>
            </a:r>
            <a:r>
              <a:rPr lang="en-GB" dirty="0" err="1"/>
              <a:t>vehicule</a:t>
            </a:r>
            <a:r>
              <a:rPr lang="en-GB" dirty="0"/>
              <a:t> (</a:t>
            </a:r>
            <a:r>
              <a:rPr lang="en-GB" dirty="0" err="1"/>
              <a:t>ridicat</a:t>
            </a:r>
            <a:r>
              <a:rPr lang="en-GB" dirty="0"/>
              <a:t>/</a:t>
            </a:r>
            <a:r>
              <a:rPr lang="en-GB" dirty="0" err="1"/>
              <a:t>scăzut</a:t>
            </a:r>
            <a:r>
              <a:rPr lang="en-GB" dirty="0"/>
              <a:t>)</a:t>
            </a:r>
          </a:p>
          <a:p>
            <a:r>
              <a:rPr lang="en-GB" dirty="0"/>
              <a:t>• </a:t>
            </a:r>
            <a:r>
              <a:rPr lang="en-GB" dirty="0" err="1"/>
              <a:t>Vizibilitatea</a:t>
            </a:r>
            <a:r>
              <a:rPr lang="en-GB" dirty="0"/>
              <a:t> (</a:t>
            </a:r>
            <a:r>
              <a:rPr lang="en-GB" dirty="0" err="1"/>
              <a:t>întunecată</a:t>
            </a:r>
            <a:r>
              <a:rPr lang="en-GB" dirty="0"/>
              <a:t>/</a:t>
            </a:r>
            <a:r>
              <a:rPr lang="en-GB" dirty="0" err="1"/>
              <a:t>iluminată</a:t>
            </a:r>
            <a:r>
              <a:rPr lang="en-GB" dirty="0"/>
              <a:t>)</a:t>
            </a:r>
          </a:p>
          <a:p>
            <a:r>
              <a:rPr lang="en-GB" dirty="0"/>
              <a:t>• </a:t>
            </a:r>
            <a:r>
              <a:rPr lang="en-GB" dirty="0" err="1"/>
              <a:t>Rată</a:t>
            </a:r>
            <a:r>
              <a:rPr lang="en-GB" dirty="0"/>
              <a:t> </a:t>
            </a:r>
            <a:r>
              <a:rPr lang="en-GB" dirty="0" err="1"/>
              <a:t>ridicată</a:t>
            </a:r>
            <a:r>
              <a:rPr lang="en-GB" dirty="0"/>
              <a:t> a </a:t>
            </a:r>
            <a:r>
              <a:rPr lang="en-GB" dirty="0" err="1"/>
              <a:t>criminalității</a:t>
            </a:r>
            <a:r>
              <a:rPr lang="en-GB" dirty="0"/>
              <a:t> locale</a:t>
            </a:r>
          </a:p>
          <a:p>
            <a:r>
              <a:rPr lang="en-GB" dirty="0"/>
              <a:t>• </a:t>
            </a:r>
            <a:r>
              <a:rPr lang="en-GB" dirty="0" err="1"/>
              <a:t>Prezența</a:t>
            </a:r>
            <a:r>
              <a:rPr lang="en-GB" dirty="0"/>
              <a:t> </a:t>
            </a:r>
            <a:r>
              <a:rPr lang="en-GB" dirty="0" err="1"/>
              <a:t>poliției</a:t>
            </a:r>
            <a:r>
              <a:rPr lang="en-GB" dirty="0"/>
              <a:t> </a:t>
            </a:r>
            <a:r>
              <a:rPr lang="en-GB" dirty="0" err="1"/>
              <a:t>ineficientă</a:t>
            </a:r>
            <a:r>
              <a:rPr lang="en-GB" dirty="0"/>
              <a:t> </a:t>
            </a:r>
            <a:r>
              <a:rPr lang="en-GB" dirty="0" err="1"/>
              <a:t>sau</a:t>
            </a:r>
            <a:r>
              <a:rPr lang="en-GB" dirty="0"/>
              <a:t> </a:t>
            </a:r>
            <a:r>
              <a:rPr lang="en-GB" dirty="0" err="1"/>
              <a:t>rară</a:t>
            </a:r>
            <a:endParaRPr lang="en-GB" dirty="0"/>
          </a:p>
          <a:p>
            <a:r>
              <a:rPr lang="en-GB" dirty="0"/>
              <a:t>• </a:t>
            </a:r>
            <a:r>
              <a:rPr lang="en-GB" dirty="0" err="1"/>
              <a:t>administrația</a:t>
            </a:r>
            <a:r>
              <a:rPr lang="en-GB" dirty="0"/>
              <a:t> </a:t>
            </a:r>
            <a:r>
              <a:rPr lang="en-GB" dirty="0" err="1"/>
              <a:t>locală</a:t>
            </a:r>
            <a:r>
              <a:rPr lang="en-GB" dirty="0"/>
              <a:t> </a:t>
            </a:r>
            <a:r>
              <a:rPr lang="en-GB" dirty="0" err="1"/>
              <a:t>și</a:t>
            </a:r>
            <a:r>
              <a:rPr lang="en-GB" dirty="0"/>
              <a:t> </a:t>
            </a:r>
            <a:r>
              <a:rPr lang="en-GB" dirty="0" err="1"/>
              <a:t>justiția</a:t>
            </a:r>
            <a:r>
              <a:rPr lang="en-GB" dirty="0"/>
              <a:t> </a:t>
            </a:r>
            <a:r>
              <a:rPr lang="en-GB" dirty="0" err="1"/>
              <a:t>lipsită</a:t>
            </a:r>
            <a:r>
              <a:rPr lang="en-GB" dirty="0"/>
              <a:t> de </a:t>
            </a:r>
            <a:r>
              <a:rPr lang="en-GB" dirty="0" err="1"/>
              <a:t>etică</a:t>
            </a:r>
            <a:r>
              <a:rPr lang="en-GB" dirty="0"/>
              <a:t> </a:t>
            </a:r>
            <a:r>
              <a:rPr lang="en-GB" dirty="0" err="1"/>
              <a:t>sau</a:t>
            </a:r>
            <a:r>
              <a:rPr lang="en-GB" dirty="0"/>
              <a:t> </a:t>
            </a:r>
            <a:r>
              <a:rPr lang="en-GB" dirty="0" err="1"/>
              <a:t>corupte</a:t>
            </a:r>
            <a:endParaRPr lang="en-GB" dirty="0"/>
          </a:p>
          <a:p>
            <a:r>
              <a:rPr lang="en-GB" dirty="0"/>
              <a:t>• </a:t>
            </a:r>
            <a:r>
              <a:rPr lang="en-GB" dirty="0" err="1"/>
              <a:t>Tulburări</a:t>
            </a:r>
            <a:r>
              <a:rPr lang="en-GB" dirty="0"/>
              <a:t> de </a:t>
            </a:r>
            <a:r>
              <a:rPr lang="en-GB" dirty="0" err="1"/>
              <a:t>muncă</a:t>
            </a:r>
            <a:r>
              <a:rPr lang="en-GB" dirty="0"/>
              <a:t> </a:t>
            </a:r>
            <a:r>
              <a:rPr lang="en-GB" dirty="0" err="1"/>
              <a:t>semnificative</a:t>
            </a:r>
            <a:endParaRPr lang="en-GB" dirty="0"/>
          </a:p>
          <a:p>
            <a:endParaRPr lang="en-GB" dirty="0"/>
          </a:p>
          <a:p>
            <a:r>
              <a:rPr lang="en-GB" dirty="0" err="1"/>
              <a:t>Plasarea</a:t>
            </a:r>
            <a:r>
              <a:rPr lang="en-GB" dirty="0"/>
              <a:t> </a:t>
            </a:r>
            <a:r>
              <a:rPr lang="en-GB" dirty="0" err="1"/>
              <a:t>unei</a:t>
            </a:r>
            <a:r>
              <a:rPr lang="en-GB" dirty="0"/>
              <a:t> </a:t>
            </a:r>
            <a:r>
              <a:rPr lang="en-GB" dirty="0" err="1"/>
              <a:t>instalații</a:t>
            </a:r>
            <a:r>
              <a:rPr lang="en-GB" dirty="0"/>
              <a:t> </a:t>
            </a:r>
            <a:r>
              <a:rPr lang="en-GB" dirty="0" err="1"/>
              <a:t>unde</a:t>
            </a:r>
            <a:r>
              <a:rPr lang="en-GB" dirty="0"/>
              <a:t> </a:t>
            </a:r>
            <a:r>
              <a:rPr lang="en-GB" dirty="0" err="1"/>
              <a:t>riscul</a:t>
            </a:r>
            <a:r>
              <a:rPr lang="en-GB" dirty="0"/>
              <a:t> general </a:t>
            </a:r>
            <a:r>
              <a:rPr lang="en-GB" dirty="0" err="1"/>
              <a:t>este</a:t>
            </a:r>
            <a:r>
              <a:rPr lang="en-GB" dirty="0"/>
              <a:t> </a:t>
            </a:r>
            <a:r>
              <a:rPr lang="en-GB" dirty="0" err="1"/>
              <a:t>acceptabil</a:t>
            </a:r>
            <a:r>
              <a:rPr lang="en-GB" dirty="0"/>
              <a:t> </a:t>
            </a:r>
            <a:r>
              <a:rPr lang="en-GB" dirty="0" err="1"/>
              <a:t>este</a:t>
            </a:r>
            <a:r>
              <a:rPr lang="en-GB" dirty="0"/>
              <a:t> </a:t>
            </a:r>
            <a:r>
              <a:rPr lang="en-GB" dirty="0" err="1"/>
              <a:t>primul</a:t>
            </a:r>
            <a:r>
              <a:rPr lang="en-GB" dirty="0"/>
              <a:t> pas </a:t>
            </a:r>
            <a:r>
              <a:rPr lang="en-GB" dirty="0" err="1"/>
              <a:t>în</a:t>
            </a:r>
            <a:r>
              <a:rPr lang="en-GB" dirty="0"/>
              <a:t> </a:t>
            </a:r>
            <a:r>
              <a:rPr lang="en-GB" dirty="0" err="1"/>
              <a:t>asigurarea</a:t>
            </a:r>
            <a:r>
              <a:rPr lang="en-GB" dirty="0"/>
              <a:t> </a:t>
            </a:r>
            <a:r>
              <a:rPr lang="en-GB" dirty="0" err="1"/>
              <a:t>acesteia</a:t>
            </a:r>
            <a:r>
              <a:rPr lang="en-GB" dirty="0"/>
              <a:t>.</a:t>
            </a:r>
          </a:p>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14</a:t>
            </a:fld>
            <a:endParaRPr lang="en-GB"/>
          </a:p>
        </p:txBody>
      </p:sp>
    </p:spTree>
    <p:extLst>
      <p:ext uri="{BB962C8B-B14F-4D97-AF65-F5344CB8AC3E}">
        <p14:creationId xmlns:p14="http://schemas.microsoft.com/office/powerpoint/2010/main" val="924184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Organizația</a:t>
            </a:r>
            <a:r>
              <a:rPr lang="en-GB" dirty="0"/>
              <a:t> are zone </a:t>
            </a:r>
            <a:r>
              <a:rPr lang="en-GB" dirty="0" err="1"/>
              <a:t>funcționale</a:t>
            </a:r>
            <a:r>
              <a:rPr lang="en-GB" dirty="0"/>
              <a:t> </a:t>
            </a:r>
            <a:r>
              <a:rPr lang="en-GB" dirty="0" err="1"/>
              <a:t>diferite</a:t>
            </a:r>
            <a:r>
              <a:rPr lang="en-GB" dirty="0"/>
              <a:t> care pot </a:t>
            </a:r>
            <a:r>
              <a:rPr lang="en-GB" dirty="0" err="1"/>
              <a:t>necesita</a:t>
            </a:r>
            <a:r>
              <a:rPr lang="en-GB" dirty="0"/>
              <a:t> </a:t>
            </a:r>
            <a:r>
              <a:rPr lang="en-GB" dirty="0" err="1"/>
              <a:t>diferite</a:t>
            </a:r>
            <a:r>
              <a:rPr lang="en-GB" dirty="0"/>
              <a:t> </a:t>
            </a:r>
            <a:r>
              <a:rPr lang="en-GB" dirty="0" err="1"/>
              <a:t>niveluri</a:t>
            </a:r>
            <a:r>
              <a:rPr lang="en-GB" dirty="0"/>
              <a:t> de </a:t>
            </a:r>
            <a:r>
              <a:rPr lang="en-GB" dirty="0" err="1"/>
              <a:t>securitate</a:t>
            </a:r>
            <a:r>
              <a:rPr lang="en-GB" dirty="0"/>
              <a:t>. </a:t>
            </a:r>
          </a:p>
          <a:p>
            <a:endParaRPr lang="en-GB" dirty="0"/>
          </a:p>
          <a:p>
            <a:r>
              <a:rPr lang="en-GB" dirty="0"/>
              <a:t>Zone </a:t>
            </a:r>
            <a:r>
              <a:rPr lang="en-GB" dirty="0" err="1"/>
              <a:t>funcționale</a:t>
            </a:r>
            <a:r>
              <a:rPr lang="en-GB" dirty="0"/>
              <a:t> ale </a:t>
            </a:r>
            <a:r>
              <a:rPr lang="en-GB" dirty="0" err="1"/>
              <a:t>organizației</a:t>
            </a:r>
            <a:r>
              <a:rPr lang="en-GB" dirty="0"/>
              <a:t>:</a:t>
            </a:r>
          </a:p>
          <a:p>
            <a:r>
              <a:rPr lang="en-GB" dirty="0"/>
              <a:t>a) zona de </a:t>
            </a:r>
            <a:r>
              <a:rPr lang="en-GB" dirty="0" err="1"/>
              <a:t>acces</a:t>
            </a:r>
            <a:r>
              <a:rPr lang="en-GB" dirty="0"/>
              <a:t> </a:t>
            </a:r>
            <a:r>
              <a:rPr lang="en-GB" dirty="0" err="1"/>
              <a:t>în</a:t>
            </a:r>
            <a:r>
              <a:rPr lang="en-GB" dirty="0"/>
              <a:t> </a:t>
            </a:r>
            <a:r>
              <a:rPr lang="en-GB" dirty="0" err="1"/>
              <a:t>unitate</a:t>
            </a:r>
            <a:r>
              <a:rPr lang="en-GB" dirty="0"/>
              <a:t> </a:t>
            </a:r>
            <a:r>
              <a:rPr lang="en-GB" dirty="0" err="1"/>
              <a:t>şi</a:t>
            </a:r>
            <a:r>
              <a:rPr lang="en-GB" dirty="0"/>
              <a:t> zona </a:t>
            </a:r>
            <a:r>
              <a:rPr lang="en-GB" dirty="0" err="1"/>
              <a:t>perimetrală</a:t>
            </a:r>
            <a:r>
              <a:rPr lang="en-GB" dirty="0"/>
              <a:t> </a:t>
            </a:r>
          </a:p>
          <a:p>
            <a:r>
              <a:rPr lang="en-GB" dirty="0"/>
              <a:t>b) zona de </a:t>
            </a:r>
            <a:r>
              <a:rPr lang="en-GB" dirty="0" err="1"/>
              <a:t>tranzacţionare</a:t>
            </a:r>
            <a:endParaRPr lang="en-GB" dirty="0"/>
          </a:p>
          <a:p>
            <a:r>
              <a:rPr lang="en-GB" dirty="0"/>
              <a:t>c) zona de </a:t>
            </a:r>
            <a:r>
              <a:rPr lang="en-GB" dirty="0" err="1"/>
              <a:t>depozitare</a:t>
            </a:r>
            <a:endParaRPr lang="en-GB" dirty="0"/>
          </a:p>
          <a:p>
            <a:r>
              <a:rPr lang="en-GB" dirty="0"/>
              <a:t>d) zona de </a:t>
            </a:r>
            <a:r>
              <a:rPr lang="en-GB" dirty="0" err="1"/>
              <a:t>expunere</a:t>
            </a:r>
            <a:endParaRPr lang="en-GB" dirty="0"/>
          </a:p>
          <a:p>
            <a:r>
              <a:rPr lang="en-GB" dirty="0"/>
              <a:t>e) zona de transfer</a:t>
            </a:r>
          </a:p>
          <a:p>
            <a:r>
              <a:rPr lang="en-GB" dirty="0"/>
              <a:t>f) zona de </a:t>
            </a:r>
            <a:r>
              <a:rPr lang="en-GB" dirty="0" err="1"/>
              <a:t>procesare</a:t>
            </a:r>
            <a:r>
              <a:rPr lang="en-GB" dirty="0"/>
              <a:t> - </a:t>
            </a:r>
            <a:r>
              <a:rPr lang="en-GB" dirty="0" err="1"/>
              <a:t>lucru</a:t>
            </a:r>
            <a:endParaRPr lang="en-GB" dirty="0"/>
          </a:p>
          <a:p>
            <a:r>
              <a:rPr lang="en-GB" dirty="0"/>
              <a:t>g) zona </a:t>
            </a:r>
            <a:r>
              <a:rPr lang="en-GB" dirty="0" err="1"/>
              <a:t>echipamentelor</a:t>
            </a:r>
            <a:r>
              <a:rPr lang="en-GB" dirty="0"/>
              <a:t> de </a:t>
            </a:r>
            <a:r>
              <a:rPr lang="en-GB" dirty="0" err="1"/>
              <a:t>securitate</a:t>
            </a:r>
            <a:r>
              <a:rPr lang="en-GB" dirty="0"/>
              <a:t> </a:t>
            </a:r>
          </a:p>
          <a:p>
            <a:r>
              <a:rPr lang="en-GB" dirty="0"/>
              <a:t>h) zona de </a:t>
            </a:r>
            <a:r>
              <a:rPr lang="en-GB" dirty="0" err="1"/>
              <a:t>tranzacţii</a:t>
            </a:r>
            <a:r>
              <a:rPr lang="en-GB" dirty="0"/>
              <a:t> cu automate </a:t>
            </a:r>
            <a:r>
              <a:rPr lang="en-GB" dirty="0" err="1"/>
              <a:t>bancare</a:t>
            </a:r>
            <a:r>
              <a:rPr lang="en-GB" dirty="0"/>
              <a:t> </a:t>
            </a:r>
          </a:p>
          <a:p>
            <a:endParaRPr lang="en-GB" dirty="0"/>
          </a:p>
          <a:p>
            <a:r>
              <a:rPr lang="en-GB" dirty="0" err="1"/>
              <a:t>Fiecare</a:t>
            </a:r>
            <a:r>
              <a:rPr lang="en-GB" dirty="0"/>
              <a:t> </a:t>
            </a:r>
            <a:r>
              <a:rPr lang="en-GB" dirty="0" err="1"/>
              <a:t>zonă</a:t>
            </a:r>
            <a:r>
              <a:rPr lang="en-GB" dirty="0"/>
              <a:t> de </a:t>
            </a:r>
            <a:r>
              <a:rPr lang="en-GB" dirty="0" err="1"/>
              <a:t>securitate</a:t>
            </a:r>
            <a:r>
              <a:rPr lang="en-GB" dirty="0"/>
              <a:t> </a:t>
            </a:r>
            <a:r>
              <a:rPr lang="en-GB" dirty="0" err="1"/>
              <a:t>este</a:t>
            </a:r>
            <a:r>
              <a:rPr lang="en-GB" dirty="0"/>
              <a:t> </a:t>
            </a:r>
            <a:r>
              <a:rPr lang="en-GB" dirty="0" err="1"/>
              <a:t>evaluată</a:t>
            </a:r>
            <a:r>
              <a:rPr lang="en-GB" dirty="0"/>
              <a:t> </a:t>
            </a:r>
            <a:r>
              <a:rPr lang="en-GB" dirty="0" err="1"/>
              <a:t>pentru</a:t>
            </a:r>
            <a:r>
              <a:rPr lang="en-GB" dirty="0"/>
              <a:t> </a:t>
            </a:r>
            <a:r>
              <a:rPr lang="en-GB" dirty="0" err="1"/>
              <a:t>riscul</a:t>
            </a:r>
            <a:r>
              <a:rPr lang="en-GB" dirty="0"/>
              <a:t> </a:t>
            </a:r>
            <a:r>
              <a:rPr lang="en-GB" dirty="0" err="1"/>
              <a:t>asociat</a:t>
            </a:r>
            <a:r>
              <a:rPr lang="en-GB" dirty="0"/>
              <a:t>. </a:t>
            </a:r>
          </a:p>
          <a:p>
            <a:endParaRPr lang="en-GB" dirty="0"/>
          </a:p>
          <a:p>
            <a:r>
              <a:rPr lang="en-GB" dirty="0"/>
              <a:t>Ca </a:t>
            </a:r>
            <a:r>
              <a:rPr lang="en-GB" dirty="0" err="1"/>
              <a:t>și</a:t>
            </a:r>
            <a:r>
              <a:rPr lang="en-GB" dirty="0"/>
              <a:t> </a:t>
            </a:r>
            <a:r>
              <a:rPr lang="en-GB" dirty="0" err="1"/>
              <a:t>în</a:t>
            </a:r>
            <a:r>
              <a:rPr lang="en-GB" dirty="0"/>
              <a:t> </a:t>
            </a:r>
            <a:r>
              <a:rPr lang="en-GB" dirty="0" err="1"/>
              <a:t>cazul</a:t>
            </a:r>
            <a:r>
              <a:rPr lang="en-GB" dirty="0"/>
              <a:t> </a:t>
            </a:r>
            <a:r>
              <a:rPr lang="en-GB" dirty="0" err="1"/>
              <a:t>tuturor</a:t>
            </a:r>
            <a:r>
              <a:rPr lang="en-GB" dirty="0"/>
              <a:t> </a:t>
            </a:r>
            <a:r>
              <a:rPr lang="en-GB" dirty="0" err="1"/>
              <a:t>controalelor</a:t>
            </a:r>
            <a:r>
              <a:rPr lang="en-GB" dirty="0"/>
              <a:t>, </a:t>
            </a:r>
            <a:r>
              <a:rPr lang="en-GB" dirty="0" err="1"/>
              <a:t>aplicarea</a:t>
            </a:r>
            <a:r>
              <a:rPr lang="en-GB" dirty="0"/>
              <a:t> </a:t>
            </a:r>
            <a:r>
              <a:rPr lang="en-GB" dirty="0" err="1"/>
              <a:t>controalelor</a:t>
            </a:r>
            <a:r>
              <a:rPr lang="en-GB" dirty="0"/>
              <a:t> </a:t>
            </a:r>
            <a:r>
              <a:rPr lang="en-GB" dirty="0" err="1"/>
              <a:t>potrivite</a:t>
            </a:r>
            <a:r>
              <a:rPr lang="en-GB" dirty="0"/>
              <a:t> </a:t>
            </a:r>
            <a:r>
              <a:rPr lang="en-GB" dirty="0" err="1"/>
              <a:t>în</a:t>
            </a:r>
            <a:r>
              <a:rPr lang="en-GB" dirty="0"/>
              <a:t> </a:t>
            </a:r>
            <a:r>
              <a:rPr lang="en-GB" dirty="0" err="1"/>
              <a:t>fiecare</a:t>
            </a:r>
            <a:r>
              <a:rPr lang="en-GB" dirty="0"/>
              <a:t> </a:t>
            </a:r>
            <a:r>
              <a:rPr lang="en-GB" dirty="0" err="1"/>
              <a:t>caz</a:t>
            </a:r>
            <a:r>
              <a:rPr lang="en-GB" dirty="0"/>
              <a:t> de </a:t>
            </a:r>
            <a:r>
              <a:rPr lang="en-GB" dirty="0" err="1"/>
              <a:t>risc</a:t>
            </a:r>
            <a:r>
              <a:rPr lang="en-GB" dirty="0"/>
              <a:t> </a:t>
            </a:r>
            <a:r>
              <a:rPr lang="en-GB" dirty="0" err="1"/>
              <a:t>permite</a:t>
            </a:r>
            <a:r>
              <a:rPr lang="en-GB" dirty="0"/>
              <a:t> </a:t>
            </a:r>
            <a:r>
              <a:rPr lang="en-GB" dirty="0" err="1"/>
              <a:t>concentrarea</a:t>
            </a:r>
            <a:r>
              <a:rPr lang="en-GB" dirty="0"/>
              <a:t> </a:t>
            </a:r>
            <a:r>
              <a:rPr lang="en-GB" dirty="0" err="1"/>
              <a:t>atenuării</a:t>
            </a:r>
            <a:r>
              <a:rPr lang="en-GB" dirty="0"/>
              <a:t> </a:t>
            </a:r>
            <a:r>
              <a:rPr lang="en-GB" dirty="0" err="1"/>
              <a:t>acolo</a:t>
            </a:r>
            <a:r>
              <a:rPr lang="en-GB" dirty="0"/>
              <a:t> </a:t>
            </a:r>
            <a:r>
              <a:rPr lang="en-GB" dirty="0" err="1"/>
              <a:t>unde</a:t>
            </a:r>
            <a:r>
              <a:rPr lang="en-GB" dirty="0"/>
              <a:t> </a:t>
            </a:r>
            <a:r>
              <a:rPr lang="en-GB" dirty="0" err="1"/>
              <a:t>este</a:t>
            </a:r>
            <a:r>
              <a:rPr lang="en-GB" dirty="0"/>
              <a:t> </a:t>
            </a:r>
            <a:r>
              <a:rPr lang="en-GB" dirty="0" err="1"/>
              <a:t>necesar</a:t>
            </a:r>
            <a:r>
              <a:rPr lang="en-GB" dirty="0"/>
              <a:t>.</a:t>
            </a:r>
          </a:p>
          <a:p>
            <a:endParaRPr lang="en-GB" dirty="0"/>
          </a:p>
          <a:p>
            <a:endParaRPr lang="en-GB" dirty="0"/>
          </a:p>
          <a:p>
            <a:r>
              <a:rPr lang="en-GB" dirty="0" err="1"/>
              <a:t>Cea</a:t>
            </a:r>
            <a:r>
              <a:rPr lang="en-GB" dirty="0"/>
              <a:t> </a:t>
            </a:r>
            <a:r>
              <a:rPr lang="en-GB" dirty="0" err="1"/>
              <a:t>mai</a:t>
            </a:r>
            <a:r>
              <a:rPr lang="en-GB" dirty="0"/>
              <a:t> mare </a:t>
            </a:r>
            <a:r>
              <a:rPr lang="en-GB" dirty="0" err="1"/>
              <a:t>zonă</a:t>
            </a:r>
            <a:r>
              <a:rPr lang="en-GB" dirty="0"/>
              <a:t> de </a:t>
            </a:r>
            <a:r>
              <a:rPr lang="en-GB" dirty="0" err="1"/>
              <a:t>securitate</a:t>
            </a:r>
            <a:r>
              <a:rPr lang="en-GB" dirty="0"/>
              <a:t> </a:t>
            </a:r>
            <a:r>
              <a:rPr lang="en-GB" dirty="0" err="1"/>
              <a:t>este</a:t>
            </a:r>
            <a:r>
              <a:rPr lang="en-GB" dirty="0"/>
              <a:t> </a:t>
            </a:r>
            <a:r>
              <a:rPr lang="en-GB" dirty="0" err="1"/>
              <a:t>reprezentată</a:t>
            </a:r>
            <a:r>
              <a:rPr lang="en-GB" dirty="0"/>
              <a:t> de </a:t>
            </a:r>
            <a:r>
              <a:rPr lang="en-GB" dirty="0" err="1"/>
              <a:t>facilitățile</a:t>
            </a:r>
            <a:r>
              <a:rPr lang="en-GB" dirty="0"/>
              <a:t> din </a:t>
            </a:r>
            <a:r>
              <a:rPr lang="en-GB" dirty="0" err="1"/>
              <a:t>amplasament</a:t>
            </a:r>
            <a:r>
              <a:rPr lang="en-GB" dirty="0"/>
              <a:t>. </a:t>
            </a:r>
            <a:r>
              <a:rPr lang="en-GB" dirty="0" err="1"/>
              <a:t>Unitatea</a:t>
            </a:r>
            <a:r>
              <a:rPr lang="en-GB" dirty="0"/>
              <a:t> </a:t>
            </a:r>
            <a:r>
              <a:rPr lang="en-GB" dirty="0" err="1"/>
              <a:t>poate</a:t>
            </a:r>
            <a:r>
              <a:rPr lang="en-GB" dirty="0"/>
              <a:t> include </a:t>
            </a:r>
            <a:r>
              <a:rPr lang="en-GB" dirty="0" err="1"/>
              <a:t>una</a:t>
            </a:r>
            <a:r>
              <a:rPr lang="en-GB" dirty="0"/>
              <a:t> </a:t>
            </a:r>
            <a:r>
              <a:rPr lang="en-GB" dirty="0" err="1"/>
              <a:t>sau</a:t>
            </a:r>
            <a:r>
              <a:rPr lang="en-GB" dirty="0"/>
              <a:t> </a:t>
            </a:r>
            <a:r>
              <a:rPr lang="en-GB" dirty="0" err="1"/>
              <a:t>mai</a:t>
            </a:r>
            <a:r>
              <a:rPr lang="en-GB" dirty="0"/>
              <a:t> </a:t>
            </a:r>
            <a:r>
              <a:rPr lang="en-GB" dirty="0" err="1"/>
              <a:t>multe</a:t>
            </a:r>
            <a:r>
              <a:rPr lang="en-GB" dirty="0"/>
              <a:t> </a:t>
            </a:r>
            <a:r>
              <a:rPr lang="en-GB" dirty="0" err="1"/>
              <a:t>clădiri</a:t>
            </a:r>
            <a:r>
              <a:rPr lang="en-GB" dirty="0"/>
              <a:t> </a:t>
            </a:r>
            <a:r>
              <a:rPr lang="en-GB" dirty="0" err="1"/>
              <a:t>și</a:t>
            </a:r>
            <a:r>
              <a:rPr lang="en-GB" dirty="0"/>
              <a:t> </a:t>
            </a:r>
            <a:r>
              <a:rPr lang="en-GB" dirty="0" err="1"/>
              <a:t>alte</a:t>
            </a:r>
            <a:r>
              <a:rPr lang="en-GB" dirty="0"/>
              <a:t> </a:t>
            </a:r>
            <a:r>
              <a:rPr lang="en-GB" dirty="0" err="1"/>
              <a:t>structuri</a:t>
            </a:r>
            <a:r>
              <a:rPr lang="en-GB" dirty="0"/>
              <a:t>. </a:t>
            </a:r>
          </a:p>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15</a:t>
            </a:fld>
            <a:endParaRPr lang="en-GB"/>
          </a:p>
        </p:txBody>
      </p:sp>
    </p:spTree>
    <p:extLst>
      <p:ext uri="{BB962C8B-B14F-4D97-AF65-F5344CB8AC3E}">
        <p14:creationId xmlns:p14="http://schemas.microsoft.com/office/powerpoint/2010/main" val="359746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16</a:t>
            </a:fld>
            <a:endParaRPr lang="en-GB"/>
          </a:p>
        </p:txBody>
      </p:sp>
    </p:spTree>
    <p:extLst>
      <p:ext uri="{BB962C8B-B14F-4D97-AF65-F5344CB8AC3E}">
        <p14:creationId xmlns:p14="http://schemas.microsoft.com/office/powerpoint/2010/main" val="2422398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Controlul accesului poate trebuie să înceapă de la marginea exterioară a perimetrului de securitate. </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Puteți utiliza garduri și supraveghere video pentru a monitoriza accesul la unitatea dvs. și pentru a asigura zona exterioară, mai ales dacă există parcare la fața locului sau alte resurse exterioare. </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ro-RO" dirty="0"/>
          </a:p>
          <a:p>
            <a:r>
              <a:rPr lang="en-GB" dirty="0"/>
              <a:t>Un </a:t>
            </a:r>
            <a:r>
              <a:rPr lang="en-GB" dirty="0" err="1"/>
              <a:t>sistem</a:t>
            </a:r>
            <a:r>
              <a:rPr lang="en-GB" dirty="0"/>
              <a:t> </a:t>
            </a:r>
            <a:r>
              <a:rPr lang="en-GB" dirty="0" err="1"/>
              <a:t>și</a:t>
            </a:r>
            <a:r>
              <a:rPr lang="en-GB" dirty="0"/>
              <a:t> o </a:t>
            </a:r>
            <a:r>
              <a:rPr lang="en-GB" dirty="0" err="1"/>
              <a:t>strategie</a:t>
            </a:r>
            <a:r>
              <a:rPr lang="en-GB" dirty="0"/>
              <a:t> </a:t>
            </a:r>
            <a:r>
              <a:rPr lang="en-GB" dirty="0" err="1"/>
              <a:t>cuprinzătoare</a:t>
            </a:r>
            <a:r>
              <a:rPr lang="en-GB" dirty="0"/>
              <a:t> de control al </a:t>
            </a:r>
            <a:r>
              <a:rPr lang="en-GB" dirty="0" err="1"/>
              <a:t>accesului</a:t>
            </a:r>
            <a:r>
              <a:rPr lang="en-GB" dirty="0"/>
              <a:t> </a:t>
            </a:r>
            <a:r>
              <a:rPr lang="en-GB" dirty="0" err="1"/>
              <a:t>ar</a:t>
            </a:r>
            <a:r>
              <a:rPr lang="en-GB" dirty="0"/>
              <a:t> include:</a:t>
            </a:r>
          </a:p>
          <a:p>
            <a:r>
              <a:rPr lang="en-GB" dirty="0"/>
              <a:t>- </a:t>
            </a:r>
            <a:r>
              <a:rPr lang="en-GB" dirty="0" err="1"/>
              <a:t>încuietori</a:t>
            </a:r>
            <a:r>
              <a:rPr lang="en-GB" dirty="0"/>
              <a:t> </a:t>
            </a:r>
            <a:r>
              <a:rPr lang="en-GB" dirty="0" err="1"/>
              <a:t>avansate</a:t>
            </a:r>
            <a:r>
              <a:rPr lang="en-GB" dirty="0"/>
              <a:t>;</a:t>
            </a:r>
          </a:p>
          <a:p>
            <a:r>
              <a:rPr lang="en-GB" dirty="0"/>
              <a:t>- </a:t>
            </a:r>
            <a:r>
              <a:rPr lang="en-GB" dirty="0" err="1"/>
              <a:t>carduri</a:t>
            </a:r>
            <a:r>
              <a:rPr lang="en-GB" dirty="0"/>
              <a:t> de control al </a:t>
            </a:r>
            <a:r>
              <a:rPr lang="en-GB" dirty="0" err="1"/>
              <a:t>accesului</a:t>
            </a:r>
            <a:r>
              <a:rPr lang="en-GB" dirty="0"/>
              <a:t>;</a:t>
            </a:r>
          </a:p>
          <a:p>
            <a:r>
              <a:rPr lang="en-GB" dirty="0"/>
              <a:t>- </a:t>
            </a:r>
            <a:r>
              <a:rPr lang="en-GB" dirty="0" err="1"/>
              <a:t>autentificare</a:t>
            </a:r>
            <a:r>
              <a:rPr lang="en-GB" dirty="0"/>
              <a:t> </a:t>
            </a:r>
            <a:r>
              <a:rPr lang="en-GB" dirty="0" err="1"/>
              <a:t>și</a:t>
            </a:r>
            <a:r>
              <a:rPr lang="en-GB" dirty="0"/>
              <a:t> </a:t>
            </a:r>
            <a:r>
              <a:rPr lang="en-GB" dirty="0" err="1"/>
              <a:t>autorizare</a:t>
            </a:r>
            <a:r>
              <a:rPr lang="en-GB" dirty="0"/>
              <a:t> </a:t>
            </a:r>
            <a:r>
              <a:rPr lang="en-GB" dirty="0" err="1"/>
              <a:t>biometrică</a:t>
            </a:r>
            <a:r>
              <a:rPr lang="en-GB" dirty="0"/>
              <a:t>. </a:t>
            </a:r>
          </a:p>
          <a:p>
            <a:endParaRPr lang="en-GB" dirty="0"/>
          </a:p>
          <a:p>
            <a:r>
              <a:rPr lang="en-GB" dirty="0" err="1"/>
              <a:t>Majoritatea</a:t>
            </a:r>
            <a:r>
              <a:rPr lang="en-GB" dirty="0"/>
              <a:t> </a:t>
            </a:r>
            <a:r>
              <a:rPr lang="en-GB" dirty="0" err="1"/>
              <a:t>spațiilor</a:t>
            </a:r>
            <a:r>
              <a:rPr lang="en-GB" dirty="0"/>
              <a:t> </a:t>
            </a:r>
            <a:r>
              <a:rPr lang="en-GB" dirty="0" err="1"/>
              <a:t>își</a:t>
            </a:r>
            <a:r>
              <a:rPr lang="en-GB" dirty="0"/>
              <a:t> </a:t>
            </a:r>
            <a:r>
              <a:rPr lang="en-GB" dirty="0" err="1"/>
              <a:t>încep</a:t>
            </a:r>
            <a:r>
              <a:rPr lang="en-GB" dirty="0"/>
              <a:t> </a:t>
            </a:r>
            <a:r>
              <a:rPr lang="en-GB" dirty="0" err="1"/>
              <a:t>controlul</a:t>
            </a:r>
            <a:r>
              <a:rPr lang="en-GB" dirty="0"/>
              <a:t> </a:t>
            </a:r>
            <a:r>
              <a:rPr lang="en-GB" dirty="0" err="1"/>
              <a:t>accesului</a:t>
            </a:r>
            <a:r>
              <a:rPr lang="en-GB" dirty="0"/>
              <a:t> la </a:t>
            </a:r>
            <a:r>
              <a:rPr lang="en-GB" dirty="0" err="1"/>
              <a:t>ușa</a:t>
            </a:r>
            <a:r>
              <a:rPr lang="en-GB" dirty="0"/>
              <a:t> din </a:t>
            </a:r>
            <a:r>
              <a:rPr lang="en-GB" dirty="0" err="1"/>
              <a:t>față</a:t>
            </a:r>
            <a:r>
              <a:rPr lang="en-GB" dirty="0"/>
              <a:t>, </a:t>
            </a:r>
            <a:r>
              <a:rPr lang="en-GB" dirty="0" err="1"/>
              <a:t>unde</a:t>
            </a:r>
            <a:r>
              <a:rPr lang="en-GB" dirty="0"/>
              <a:t> </a:t>
            </a:r>
            <a:r>
              <a:rPr lang="en-GB" dirty="0" err="1"/>
              <a:t>deținătorii</a:t>
            </a:r>
            <a:r>
              <a:rPr lang="en-GB" dirty="0"/>
              <a:t> de </a:t>
            </a:r>
            <a:r>
              <a:rPr lang="en-GB" dirty="0" err="1"/>
              <a:t>carduri</a:t>
            </a:r>
            <a:r>
              <a:rPr lang="en-GB" dirty="0"/>
              <a:t> </a:t>
            </a:r>
            <a:r>
              <a:rPr lang="en-GB" dirty="0" err="1"/>
              <a:t>își</a:t>
            </a:r>
            <a:r>
              <a:rPr lang="en-GB" dirty="0"/>
              <a:t> </a:t>
            </a:r>
            <a:r>
              <a:rPr lang="en-GB" dirty="0" err="1"/>
              <a:t>trec</a:t>
            </a:r>
            <a:r>
              <a:rPr lang="en-GB" dirty="0"/>
              <a:t> </a:t>
            </a:r>
            <a:r>
              <a:rPr lang="en-GB" dirty="0" err="1"/>
              <a:t>ecusoanele</a:t>
            </a:r>
            <a:r>
              <a:rPr lang="en-GB" dirty="0"/>
              <a:t> de </a:t>
            </a:r>
            <a:r>
              <a:rPr lang="en-GB" dirty="0" err="1"/>
              <a:t>identificare</a:t>
            </a:r>
            <a:r>
              <a:rPr lang="en-GB" dirty="0"/>
              <a:t> </a:t>
            </a:r>
            <a:r>
              <a:rPr lang="en-GB" dirty="0" err="1"/>
              <a:t>unice</a:t>
            </a:r>
            <a:r>
              <a:rPr lang="en-GB" dirty="0"/>
              <a:t> </a:t>
            </a:r>
            <a:r>
              <a:rPr lang="en-GB" dirty="0" err="1"/>
              <a:t>sau</a:t>
            </a:r>
            <a:r>
              <a:rPr lang="en-GB" dirty="0"/>
              <a:t> </a:t>
            </a:r>
            <a:r>
              <a:rPr lang="en-GB" dirty="0" err="1"/>
              <a:t>telefonul</a:t>
            </a:r>
            <a:r>
              <a:rPr lang="en-GB" dirty="0"/>
              <a:t> </a:t>
            </a:r>
            <a:r>
              <a:rPr lang="en-GB" dirty="0" err="1"/>
              <a:t>mobil</a:t>
            </a:r>
            <a:r>
              <a:rPr lang="en-GB" dirty="0"/>
              <a:t> </a:t>
            </a:r>
            <a:r>
              <a:rPr lang="en-GB" dirty="0" err="1"/>
              <a:t>pentru</a:t>
            </a:r>
            <a:r>
              <a:rPr lang="en-GB" dirty="0"/>
              <a:t> a intra. </a:t>
            </a:r>
          </a:p>
          <a:p>
            <a:endParaRPr lang="en-GB" dirty="0"/>
          </a:p>
          <a:p>
            <a:r>
              <a:rPr lang="en-GB" dirty="0"/>
              <a:t>De </a:t>
            </a:r>
            <a:r>
              <a:rPr lang="en-GB" dirty="0" err="1"/>
              <a:t>acolo</a:t>
            </a:r>
            <a:r>
              <a:rPr lang="en-GB" dirty="0"/>
              <a:t>, </a:t>
            </a:r>
            <a:r>
              <a:rPr lang="en-GB" dirty="0" err="1"/>
              <a:t>puteți</a:t>
            </a:r>
            <a:r>
              <a:rPr lang="en-GB" dirty="0"/>
              <a:t> </a:t>
            </a:r>
            <a:r>
              <a:rPr lang="en-GB" dirty="0" err="1"/>
              <a:t>plasa</a:t>
            </a:r>
            <a:r>
              <a:rPr lang="en-GB" dirty="0"/>
              <a:t> </a:t>
            </a:r>
            <a:r>
              <a:rPr lang="en-GB" dirty="0" err="1"/>
              <a:t>cititoare</a:t>
            </a:r>
            <a:r>
              <a:rPr lang="en-GB" dirty="0"/>
              <a:t> de </a:t>
            </a:r>
            <a:r>
              <a:rPr lang="en-GB" dirty="0" err="1"/>
              <a:t>carduri</a:t>
            </a:r>
            <a:r>
              <a:rPr lang="en-GB" dirty="0"/>
              <a:t> pe </a:t>
            </a:r>
            <a:r>
              <a:rPr lang="en-GB" dirty="0" err="1"/>
              <a:t>aproape</a:t>
            </a:r>
            <a:r>
              <a:rPr lang="en-GB" dirty="0"/>
              <a:t> </a:t>
            </a:r>
            <a:r>
              <a:rPr lang="en-GB" dirty="0" err="1"/>
              <a:t>orice</a:t>
            </a:r>
            <a:r>
              <a:rPr lang="en-GB" dirty="0"/>
              <a:t> </a:t>
            </a:r>
            <a:r>
              <a:rPr lang="en-GB" dirty="0" err="1"/>
              <a:t>altceva</a:t>
            </a:r>
            <a:r>
              <a:rPr lang="en-GB" dirty="0"/>
              <a:t>, </a:t>
            </a:r>
            <a:r>
              <a:rPr lang="en-GB" dirty="0" err="1"/>
              <a:t>inclusiv</a:t>
            </a:r>
            <a:r>
              <a:rPr lang="en-GB" dirty="0"/>
              <a:t> </a:t>
            </a:r>
            <a:r>
              <a:rPr lang="en-GB" dirty="0" err="1"/>
              <a:t>birouri</a:t>
            </a:r>
            <a:r>
              <a:rPr lang="en-GB" dirty="0"/>
              <a:t>, </a:t>
            </a:r>
            <a:r>
              <a:rPr lang="en-GB" dirty="0" err="1"/>
              <a:t>săli</a:t>
            </a:r>
            <a:r>
              <a:rPr lang="en-GB" dirty="0"/>
              <a:t> de </a:t>
            </a:r>
            <a:r>
              <a:rPr lang="en-GB" dirty="0" err="1"/>
              <a:t>conferințe</a:t>
            </a:r>
            <a:r>
              <a:rPr lang="en-GB" dirty="0"/>
              <a:t> </a:t>
            </a:r>
            <a:r>
              <a:rPr lang="en-GB" dirty="0" err="1"/>
              <a:t>și</a:t>
            </a:r>
            <a:r>
              <a:rPr lang="en-GB" dirty="0"/>
              <a:t> </a:t>
            </a:r>
            <a:r>
              <a:rPr lang="en-GB" dirty="0" err="1"/>
              <a:t>chiar</a:t>
            </a:r>
            <a:r>
              <a:rPr lang="en-GB" dirty="0"/>
              <a:t> </a:t>
            </a:r>
            <a:r>
              <a:rPr lang="en-GB" dirty="0" err="1"/>
              <a:t>uși</a:t>
            </a:r>
            <a:r>
              <a:rPr lang="en-GB" dirty="0"/>
              <a:t> de </a:t>
            </a:r>
            <a:r>
              <a:rPr lang="en-GB" dirty="0" err="1"/>
              <a:t>bucătărie</a:t>
            </a:r>
            <a:r>
              <a:rPr lang="en-GB" dirty="0"/>
              <a:t>. </a:t>
            </a:r>
          </a:p>
          <a:p>
            <a:endParaRPr lang="en-GB" dirty="0"/>
          </a:p>
          <a:p>
            <a:r>
              <a:rPr lang="en-GB" dirty="0"/>
              <a:t>La </a:t>
            </a:r>
            <a:r>
              <a:rPr lang="en-GB" dirty="0" err="1"/>
              <a:t>sfârșitul</a:t>
            </a:r>
            <a:r>
              <a:rPr lang="en-GB" dirty="0"/>
              <a:t> </a:t>
            </a:r>
            <a:r>
              <a:rPr lang="en-GB" dirty="0" err="1"/>
              <a:t>zilei</a:t>
            </a:r>
            <a:r>
              <a:rPr lang="en-GB" dirty="0"/>
              <a:t>, </a:t>
            </a:r>
            <a:r>
              <a:rPr lang="en-GB" dirty="0" err="1"/>
              <a:t>fiecare</a:t>
            </a:r>
            <a:r>
              <a:rPr lang="en-GB" dirty="0"/>
              <a:t> </a:t>
            </a:r>
            <a:r>
              <a:rPr lang="en-GB" dirty="0" err="1"/>
              <a:t>angajat</a:t>
            </a:r>
            <a:r>
              <a:rPr lang="en-GB" dirty="0"/>
              <a:t> </a:t>
            </a:r>
            <a:r>
              <a:rPr lang="en-GB" dirty="0" err="1"/>
              <a:t>trece</a:t>
            </a:r>
            <a:r>
              <a:rPr lang="en-GB" dirty="0"/>
              <a:t> </a:t>
            </a:r>
            <a:r>
              <a:rPr lang="en-GB" dirty="0" err="1"/>
              <a:t>prin</a:t>
            </a:r>
            <a:r>
              <a:rPr lang="en-GB" dirty="0"/>
              <a:t> </a:t>
            </a:r>
            <a:r>
              <a:rPr lang="en-GB" dirty="0" err="1"/>
              <a:t>intermediul</a:t>
            </a:r>
            <a:r>
              <a:rPr lang="en-GB" dirty="0"/>
              <a:t> </a:t>
            </a:r>
            <a:r>
              <a:rPr lang="en-GB" dirty="0" err="1"/>
              <a:t>aceluiași</a:t>
            </a:r>
            <a:r>
              <a:rPr lang="en-GB" dirty="0"/>
              <a:t> </a:t>
            </a:r>
            <a:r>
              <a:rPr lang="en-GB" dirty="0" err="1"/>
              <a:t>proces</a:t>
            </a:r>
            <a:r>
              <a:rPr lang="en-GB" dirty="0"/>
              <a:t>, </a:t>
            </a:r>
            <a:r>
              <a:rPr lang="en-GB" dirty="0" err="1"/>
              <a:t>eliminând</a:t>
            </a:r>
            <a:r>
              <a:rPr lang="en-GB" dirty="0"/>
              <a:t> </a:t>
            </a:r>
            <a:r>
              <a:rPr lang="en-GB" dirty="0" err="1"/>
              <a:t>nevoia</a:t>
            </a:r>
            <a:r>
              <a:rPr lang="en-GB" dirty="0"/>
              <a:t> de a </a:t>
            </a:r>
            <a:r>
              <a:rPr lang="en-GB" dirty="0" err="1"/>
              <a:t>efectua</a:t>
            </a:r>
            <a:r>
              <a:rPr lang="en-GB" dirty="0"/>
              <a:t> </a:t>
            </a:r>
            <a:r>
              <a:rPr lang="en-GB" dirty="0" err="1"/>
              <a:t>verificări</a:t>
            </a:r>
            <a:r>
              <a:rPr lang="en-GB" dirty="0"/>
              <a:t> </a:t>
            </a:r>
            <a:r>
              <a:rPr lang="en-GB" dirty="0" err="1"/>
              <a:t>dacă</a:t>
            </a:r>
            <a:r>
              <a:rPr lang="en-GB" dirty="0"/>
              <a:t> </a:t>
            </a:r>
            <a:r>
              <a:rPr lang="en-GB" dirty="0" err="1"/>
              <a:t>mai</a:t>
            </a:r>
            <a:r>
              <a:rPr lang="en-GB" dirty="0"/>
              <a:t> </a:t>
            </a:r>
            <a:r>
              <a:rPr lang="en-GB" dirty="0" err="1"/>
              <a:t>este</a:t>
            </a:r>
            <a:r>
              <a:rPr lang="en-GB" dirty="0"/>
              <a:t> </a:t>
            </a:r>
            <a:r>
              <a:rPr lang="en-GB" dirty="0" err="1"/>
              <a:t>cineva</a:t>
            </a:r>
            <a:r>
              <a:rPr lang="en-GB" dirty="0"/>
              <a:t> </a:t>
            </a:r>
            <a:r>
              <a:rPr lang="en-GB" dirty="0" err="1"/>
              <a:t>în</a:t>
            </a:r>
            <a:r>
              <a:rPr lang="en-GB" dirty="0"/>
              <a:t> </a:t>
            </a:r>
            <a:r>
              <a:rPr lang="en-GB" dirty="0" err="1"/>
              <a:t>clădire</a:t>
            </a:r>
            <a:r>
              <a:rPr lang="en-GB" dirty="0"/>
              <a:t> </a:t>
            </a:r>
            <a:r>
              <a:rPr lang="en-GB" dirty="0" err="1"/>
              <a:t>după</a:t>
            </a:r>
            <a:r>
              <a:rPr lang="en-GB" dirty="0"/>
              <a:t> </a:t>
            </a:r>
            <a:r>
              <a:rPr lang="en-GB" dirty="0" err="1"/>
              <a:t>orele</a:t>
            </a:r>
            <a:r>
              <a:rPr lang="en-GB" dirty="0"/>
              <a:t> de </a:t>
            </a:r>
            <a:r>
              <a:rPr lang="en-GB" dirty="0" err="1"/>
              <a:t>închidere</a:t>
            </a:r>
            <a:r>
              <a:rPr lang="en-GB" dirty="0"/>
              <a:t>.</a:t>
            </a:r>
          </a:p>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17</a:t>
            </a:fld>
            <a:endParaRPr lang="en-GB"/>
          </a:p>
        </p:txBody>
      </p:sp>
    </p:spTree>
    <p:extLst>
      <p:ext uri="{BB962C8B-B14F-4D97-AF65-F5344CB8AC3E}">
        <p14:creationId xmlns:p14="http://schemas.microsoft.com/office/powerpoint/2010/main" val="665257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Practicile</a:t>
            </a:r>
            <a:r>
              <a:rPr lang="en-GB" dirty="0"/>
              <a:t> </a:t>
            </a:r>
            <a:r>
              <a:rPr lang="en-GB" dirty="0" err="1"/>
              <a:t>specifice</a:t>
            </a:r>
            <a:r>
              <a:rPr lang="en-GB" dirty="0"/>
              <a:t> de </a:t>
            </a:r>
            <a:r>
              <a:rPr lang="en-GB" dirty="0" err="1"/>
              <a:t>securitate</a:t>
            </a:r>
            <a:r>
              <a:rPr lang="en-GB" dirty="0"/>
              <a:t> pe care </a:t>
            </a:r>
            <a:r>
              <a:rPr lang="en-GB" dirty="0" err="1"/>
              <a:t>ar</a:t>
            </a:r>
            <a:r>
              <a:rPr lang="en-GB" dirty="0"/>
              <a:t> </a:t>
            </a:r>
            <a:r>
              <a:rPr lang="en-GB" dirty="0" err="1"/>
              <a:t>trebui</a:t>
            </a:r>
            <a:r>
              <a:rPr lang="en-GB" dirty="0"/>
              <a:t> fie </a:t>
            </a:r>
            <a:r>
              <a:rPr lang="en-GB" dirty="0" err="1"/>
              <a:t>implementate</a:t>
            </a:r>
            <a:r>
              <a:rPr lang="en-GB" dirty="0"/>
              <a:t> </a:t>
            </a:r>
            <a:r>
              <a:rPr lang="en-GB" dirty="0" err="1"/>
              <a:t>într</a:t>
            </a:r>
            <a:r>
              <a:rPr lang="en-GB" dirty="0"/>
              <a:t>-o </a:t>
            </a:r>
            <a:r>
              <a:rPr lang="en-GB" dirty="0" err="1"/>
              <a:t>strategie</a:t>
            </a:r>
            <a:r>
              <a:rPr lang="en-GB" dirty="0"/>
              <a:t> de </a:t>
            </a:r>
            <a:r>
              <a:rPr lang="en-GB" dirty="0" err="1"/>
              <a:t>securitate</a:t>
            </a:r>
            <a:r>
              <a:rPr lang="en-GB" dirty="0"/>
              <a:t> </a:t>
            </a:r>
            <a:r>
              <a:rPr lang="en-GB" dirty="0" err="1"/>
              <a:t>fizică</a:t>
            </a:r>
            <a:r>
              <a:rPr lang="en-GB" dirty="0"/>
              <a:t> </a:t>
            </a:r>
            <a:r>
              <a:rPr lang="en-GB" dirty="0" err="1"/>
              <a:t>depind</a:t>
            </a:r>
            <a:r>
              <a:rPr lang="en-GB" dirty="0"/>
              <a:t> </a:t>
            </a:r>
            <a:r>
              <a:rPr lang="en-GB" dirty="0" err="1"/>
              <a:t>întotdeauna</a:t>
            </a:r>
            <a:r>
              <a:rPr lang="en-GB" dirty="0"/>
              <a:t> de </a:t>
            </a:r>
            <a:r>
              <a:rPr lang="en-GB" dirty="0" err="1"/>
              <a:t>specificul</a:t>
            </a:r>
            <a:r>
              <a:rPr lang="en-GB" dirty="0"/>
              <a:t> </a:t>
            </a:r>
            <a:r>
              <a:rPr lang="en-GB" dirty="0" err="1"/>
              <a:t>sediului</a:t>
            </a:r>
            <a:r>
              <a:rPr lang="en-GB" dirty="0"/>
              <a:t>  </a:t>
            </a:r>
            <a:r>
              <a:rPr lang="en-GB" dirty="0" err="1"/>
              <a:t>și</a:t>
            </a:r>
            <a:r>
              <a:rPr lang="en-GB" dirty="0"/>
              <a:t> de </a:t>
            </a:r>
            <a:r>
              <a:rPr lang="en-GB" dirty="0" err="1"/>
              <a:t>obiectul</a:t>
            </a:r>
            <a:r>
              <a:rPr lang="en-GB" dirty="0"/>
              <a:t> de </a:t>
            </a:r>
            <a:r>
              <a:rPr lang="en-GB" dirty="0" err="1"/>
              <a:t>activitate</a:t>
            </a:r>
            <a:r>
              <a:rPr lang="en-GB" dirty="0"/>
              <a:t>, </a:t>
            </a:r>
            <a:r>
              <a:rPr lang="en-GB" dirty="0" err="1"/>
              <a:t>dar</a:t>
            </a:r>
            <a:r>
              <a:rPr lang="en-GB" dirty="0"/>
              <a:t> </a:t>
            </a:r>
            <a:r>
              <a:rPr lang="en-GB" dirty="0" err="1"/>
              <a:t>multe</a:t>
            </a:r>
            <a:r>
              <a:rPr lang="en-GB" dirty="0"/>
              <a:t> </a:t>
            </a:r>
            <a:r>
              <a:rPr lang="en-GB" dirty="0" err="1"/>
              <a:t>planuri</a:t>
            </a:r>
            <a:r>
              <a:rPr lang="en-GB" dirty="0"/>
              <a:t> de </a:t>
            </a:r>
            <a:r>
              <a:rPr lang="en-GB" dirty="0" err="1"/>
              <a:t>securitate</a:t>
            </a:r>
            <a:r>
              <a:rPr lang="en-GB" dirty="0"/>
              <a:t> </a:t>
            </a:r>
            <a:r>
              <a:rPr lang="en-GB" dirty="0" err="1"/>
              <a:t>fizică</a:t>
            </a:r>
            <a:r>
              <a:rPr lang="en-GB" dirty="0"/>
              <a:t> </a:t>
            </a:r>
            <a:r>
              <a:rPr lang="en-GB" dirty="0" err="1"/>
              <a:t>împărtășesc</a:t>
            </a:r>
            <a:r>
              <a:rPr lang="en-GB" dirty="0"/>
              <a:t> </a:t>
            </a:r>
            <a:r>
              <a:rPr lang="en-GB" dirty="0" err="1"/>
              <a:t>anumite</a:t>
            </a:r>
            <a:r>
              <a:rPr lang="en-GB" dirty="0"/>
              <a:t> </a:t>
            </a:r>
            <a:r>
              <a:rPr lang="en-GB" dirty="0" err="1"/>
              <a:t>elemente</a:t>
            </a:r>
            <a:r>
              <a:rPr lang="en-GB" dirty="0"/>
              <a:t> de </a:t>
            </a:r>
            <a:r>
              <a:rPr lang="en-GB" dirty="0" err="1"/>
              <a:t>bază</a:t>
            </a:r>
            <a:r>
              <a:rPr lang="en-GB" dirty="0"/>
              <a:t>. </a:t>
            </a:r>
          </a:p>
          <a:p>
            <a:endParaRPr lang="en-GB" dirty="0"/>
          </a:p>
          <a:p>
            <a:endParaRPr lang="en-GB" dirty="0"/>
          </a:p>
          <a:p>
            <a:r>
              <a:rPr lang="en-GB" dirty="0" err="1"/>
              <a:t>Exemplele</a:t>
            </a:r>
            <a:r>
              <a:rPr lang="en-GB" dirty="0"/>
              <a:t> de </a:t>
            </a:r>
            <a:r>
              <a:rPr lang="en-GB" dirty="0" err="1"/>
              <a:t>strategii</a:t>
            </a:r>
            <a:r>
              <a:rPr lang="en-GB" dirty="0"/>
              <a:t> de </a:t>
            </a:r>
            <a:r>
              <a:rPr lang="en-GB" dirty="0" err="1"/>
              <a:t>securitate</a:t>
            </a:r>
            <a:r>
              <a:rPr lang="en-GB" dirty="0"/>
              <a:t> </a:t>
            </a:r>
            <a:r>
              <a:rPr lang="en-GB" dirty="0" err="1"/>
              <a:t>și</a:t>
            </a:r>
            <a:r>
              <a:rPr lang="en-GB" dirty="0"/>
              <a:t> </a:t>
            </a:r>
            <a:r>
              <a:rPr lang="en-GB" dirty="0" err="1"/>
              <a:t>contramăsuri</a:t>
            </a:r>
            <a:r>
              <a:rPr lang="en-GB" dirty="0"/>
              <a:t> </a:t>
            </a:r>
            <a:r>
              <a:rPr lang="en-GB" dirty="0" err="1"/>
              <a:t>în</a:t>
            </a:r>
            <a:r>
              <a:rPr lang="en-GB" dirty="0"/>
              <a:t> </a:t>
            </a:r>
            <a:r>
              <a:rPr lang="en-GB" dirty="0" err="1"/>
              <a:t>securitatea</a:t>
            </a:r>
            <a:r>
              <a:rPr lang="en-GB" dirty="0"/>
              <a:t> </a:t>
            </a:r>
            <a:r>
              <a:rPr lang="en-GB" dirty="0" err="1"/>
              <a:t>fizică</a:t>
            </a:r>
            <a:r>
              <a:rPr lang="en-GB" dirty="0"/>
              <a:t> au o </a:t>
            </a:r>
            <a:r>
              <a:rPr lang="en-GB" dirty="0" err="1"/>
              <a:t>serie</a:t>
            </a:r>
            <a:r>
              <a:rPr lang="en-GB" dirty="0"/>
              <a:t> de </a:t>
            </a:r>
            <a:r>
              <a:rPr lang="en-GB" dirty="0" err="1"/>
              <a:t>bune</a:t>
            </a:r>
            <a:r>
              <a:rPr lang="en-GB" dirty="0"/>
              <a:t> </a:t>
            </a:r>
            <a:r>
              <a:rPr lang="en-GB" dirty="0" err="1"/>
              <a:t>practici</a:t>
            </a:r>
            <a:r>
              <a:rPr lang="en-GB" dirty="0"/>
              <a:t> </a:t>
            </a:r>
            <a:r>
              <a:rPr lang="en-GB" dirty="0" err="1"/>
              <a:t>în</a:t>
            </a:r>
            <a:r>
              <a:rPr lang="en-GB" dirty="0"/>
              <a:t> </a:t>
            </a:r>
            <a:r>
              <a:rPr lang="en-GB" dirty="0" err="1"/>
              <a:t>comun</a:t>
            </a:r>
            <a:r>
              <a:rPr lang="en-GB" dirty="0"/>
              <a:t>.</a:t>
            </a:r>
          </a:p>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19</a:t>
            </a:fld>
            <a:endParaRPr lang="en-GB"/>
          </a:p>
        </p:txBody>
      </p:sp>
    </p:spTree>
    <p:extLst>
      <p:ext uri="{BB962C8B-B14F-4D97-AF65-F5344CB8AC3E}">
        <p14:creationId xmlns:p14="http://schemas.microsoft.com/office/powerpoint/2010/main" val="3729758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31</a:t>
            </a:fld>
            <a:endParaRPr lang="en-GB"/>
          </a:p>
        </p:txBody>
      </p:sp>
    </p:spTree>
    <p:extLst>
      <p:ext uri="{BB962C8B-B14F-4D97-AF65-F5344CB8AC3E}">
        <p14:creationId xmlns:p14="http://schemas.microsoft.com/office/powerpoint/2010/main" val="3659232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Trebuie</a:t>
            </a:r>
            <a:r>
              <a:rPr lang="en-GB" dirty="0"/>
              <a:t> </a:t>
            </a:r>
            <a:r>
              <a:rPr lang="en-GB" dirty="0" err="1"/>
              <a:t>să</a:t>
            </a:r>
            <a:r>
              <a:rPr lang="en-GB" dirty="0"/>
              <a:t> </a:t>
            </a:r>
            <a:r>
              <a:rPr lang="en-GB" dirty="0" err="1"/>
              <a:t>evaluați</a:t>
            </a:r>
            <a:r>
              <a:rPr lang="en-GB" dirty="0"/>
              <a:t> </a:t>
            </a:r>
            <a:r>
              <a:rPr lang="en-GB" dirty="0" err="1"/>
              <a:t>toate</a:t>
            </a:r>
            <a:r>
              <a:rPr lang="en-GB" dirty="0"/>
              <a:t> </a:t>
            </a:r>
            <a:r>
              <a:rPr lang="en-GB" dirty="0" err="1"/>
              <a:t>scenariile</a:t>
            </a:r>
            <a:r>
              <a:rPr lang="en-GB" dirty="0"/>
              <a:t> </a:t>
            </a:r>
            <a:r>
              <a:rPr lang="en-GB" dirty="0" err="1"/>
              <a:t>posibile</a:t>
            </a:r>
            <a:r>
              <a:rPr lang="en-GB" dirty="0"/>
              <a:t> </a:t>
            </a:r>
            <a:r>
              <a:rPr lang="en-GB" dirty="0" err="1"/>
              <a:t>și</a:t>
            </a:r>
            <a:r>
              <a:rPr lang="en-GB" dirty="0"/>
              <a:t> </a:t>
            </a:r>
            <a:r>
              <a:rPr lang="en-GB" dirty="0" err="1"/>
              <a:t>să</a:t>
            </a:r>
            <a:r>
              <a:rPr lang="en-GB" dirty="0"/>
              <a:t> </a:t>
            </a:r>
            <a:r>
              <a:rPr lang="en-GB" dirty="0" err="1"/>
              <a:t>studiați</a:t>
            </a:r>
            <a:r>
              <a:rPr lang="en-GB" dirty="0"/>
              <a:t> </a:t>
            </a:r>
            <a:r>
              <a:rPr lang="en-GB" dirty="0" err="1"/>
              <a:t>exemplele</a:t>
            </a:r>
            <a:r>
              <a:rPr lang="en-GB" dirty="0"/>
              <a:t> </a:t>
            </a:r>
            <a:r>
              <a:rPr lang="en-GB" dirty="0" err="1"/>
              <a:t>anterioare</a:t>
            </a:r>
            <a:r>
              <a:rPr lang="en-GB" dirty="0"/>
              <a:t> de </a:t>
            </a:r>
            <a:r>
              <a:rPr lang="en-GB" dirty="0" err="1"/>
              <a:t>proceduri</a:t>
            </a:r>
            <a:r>
              <a:rPr lang="en-GB" dirty="0"/>
              <a:t> de </a:t>
            </a:r>
            <a:r>
              <a:rPr lang="en-GB" dirty="0" err="1"/>
              <a:t>securitate</a:t>
            </a:r>
            <a:r>
              <a:rPr lang="en-GB" dirty="0"/>
              <a:t> </a:t>
            </a:r>
            <a:r>
              <a:rPr lang="en-GB" dirty="0" err="1"/>
              <a:t>fizică</a:t>
            </a:r>
            <a:r>
              <a:rPr lang="en-GB" dirty="0"/>
              <a:t> de </a:t>
            </a:r>
            <a:r>
              <a:rPr lang="en-GB" dirty="0" err="1"/>
              <a:t>succes</a:t>
            </a:r>
            <a:r>
              <a:rPr lang="en-GB" dirty="0"/>
              <a:t> </a:t>
            </a:r>
            <a:r>
              <a:rPr lang="en-GB" dirty="0" err="1"/>
              <a:t>înainte</a:t>
            </a:r>
            <a:r>
              <a:rPr lang="en-GB" dirty="0"/>
              <a:t> de a </a:t>
            </a:r>
            <a:r>
              <a:rPr lang="en-GB" dirty="0" err="1"/>
              <a:t>implementa</a:t>
            </a:r>
            <a:r>
              <a:rPr lang="en-GB" dirty="0"/>
              <a:t> </a:t>
            </a:r>
            <a:r>
              <a:rPr lang="en-GB" dirty="0" err="1"/>
              <a:t>contramăsuri</a:t>
            </a:r>
            <a:r>
              <a:rPr lang="en-GB" dirty="0"/>
              <a:t> </a:t>
            </a:r>
            <a:r>
              <a:rPr lang="en-GB" dirty="0" err="1"/>
              <a:t>fezabile</a:t>
            </a:r>
            <a:r>
              <a:rPr lang="en-GB" dirty="0"/>
              <a:t> </a:t>
            </a:r>
            <a:r>
              <a:rPr lang="en-GB" dirty="0" err="1"/>
              <a:t>pentru</a:t>
            </a:r>
            <a:r>
              <a:rPr lang="en-GB" dirty="0"/>
              <a:t> </a:t>
            </a:r>
            <a:r>
              <a:rPr lang="en-GB" dirty="0" err="1"/>
              <a:t>unitățile</a:t>
            </a:r>
            <a:r>
              <a:rPr lang="en-GB" dirty="0"/>
              <a:t> </a:t>
            </a:r>
            <a:r>
              <a:rPr lang="en-GB" dirty="0" err="1"/>
              <a:t>dvs</a:t>
            </a:r>
            <a:r>
              <a:rPr lang="en-GB" dirty="0"/>
              <a:t>. </a:t>
            </a:r>
          </a:p>
          <a:p>
            <a:endParaRPr lang="en-GB" dirty="0"/>
          </a:p>
          <a:p>
            <a:r>
              <a:rPr lang="en-GB" dirty="0" err="1"/>
              <a:t>Adăugând</a:t>
            </a:r>
            <a:r>
              <a:rPr lang="en-GB" dirty="0"/>
              <a:t> </a:t>
            </a:r>
            <a:r>
              <a:rPr lang="en-GB" dirty="0" err="1"/>
              <a:t>mai</a:t>
            </a:r>
            <a:r>
              <a:rPr lang="en-GB" dirty="0"/>
              <a:t> </a:t>
            </a:r>
            <a:r>
              <a:rPr lang="en-GB" dirty="0" err="1"/>
              <a:t>multe</a:t>
            </a:r>
            <a:r>
              <a:rPr lang="en-GB" dirty="0"/>
              <a:t> </a:t>
            </a:r>
            <a:r>
              <a:rPr lang="en-GB" dirty="0" err="1"/>
              <a:t>straturi</a:t>
            </a:r>
            <a:r>
              <a:rPr lang="en-GB" dirty="0"/>
              <a:t> de </a:t>
            </a:r>
            <a:r>
              <a:rPr lang="en-GB" dirty="0" err="1"/>
              <a:t>autentificare</a:t>
            </a:r>
            <a:r>
              <a:rPr lang="en-GB" dirty="0"/>
              <a:t>, </a:t>
            </a:r>
            <a:r>
              <a:rPr lang="en-GB" dirty="0" err="1"/>
              <a:t>vă</a:t>
            </a:r>
            <a:r>
              <a:rPr lang="en-GB" dirty="0"/>
              <a:t> </a:t>
            </a:r>
            <a:r>
              <a:rPr lang="en-GB" dirty="0" err="1"/>
              <a:t>asigurați</a:t>
            </a:r>
            <a:r>
              <a:rPr lang="en-GB" dirty="0"/>
              <a:t> </a:t>
            </a:r>
            <a:r>
              <a:rPr lang="en-GB" dirty="0" err="1"/>
              <a:t>că</a:t>
            </a:r>
            <a:r>
              <a:rPr lang="en-GB" dirty="0"/>
              <a:t> </a:t>
            </a:r>
            <a:r>
              <a:rPr lang="en-GB" dirty="0" err="1"/>
              <a:t>numai</a:t>
            </a:r>
            <a:r>
              <a:rPr lang="en-GB" dirty="0"/>
              <a:t> </a:t>
            </a:r>
            <a:r>
              <a:rPr lang="en-GB" dirty="0" err="1"/>
              <a:t>persoanele</a:t>
            </a:r>
            <a:r>
              <a:rPr lang="en-GB" dirty="0"/>
              <a:t> pe care le-</a:t>
            </a:r>
            <a:r>
              <a:rPr lang="en-GB" dirty="0" err="1"/>
              <a:t>ați</a:t>
            </a:r>
            <a:r>
              <a:rPr lang="en-GB" dirty="0"/>
              <a:t> </a:t>
            </a:r>
            <a:r>
              <a:rPr lang="en-GB" dirty="0" err="1"/>
              <a:t>aprobat</a:t>
            </a:r>
            <a:r>
              <a:rPr lang="en-GB" dirty="0"/>
              <a:t> pot </a:t>
            </a:r>
            <a:r>
              <a:rPr lang="en-GB" dirty="0" err="1"/>
              <a:t>accesa</a:t>
            </a:r>
            <a:r>
              <a:rPr lang="en-GB" dirty="0"/>
              <a:t> </a:t>
            </a:r>
            <a:r>
              <a:rPr lang="en-GB" dirty="0" err="1"/>
              <a:t>anumite</a:t>
            </a:r>
            <a:r>
              <a:rPr lang="en-GB" dirty="0"/>
              <a:t> </a:t>
            </a:r>
            <a:r>
              <a:rPr lang="en-GB" dirty="0" err="1"/>
              <a:t>părți</a:t>
            </a:r>
            <a:r>
              <a:rPr lang="en-GB" dirty="0"/>
              <a:t> ale </a:t>
            </a:r>
            <a:r>
              <a:rPr lang="en-GB" dirty="0" err="1"/>
              <a:t>unității</a:t>
            </a:r>
            <a:r>
              <a:rPr lang="en-GB" dirty="0"/>
              <a:t> </a:t>
            </a:r>
            <a:r>
              <a:rPr lang="en-GB" dirty="0" err="1"/>
              <a:t>dumneavoastră</a:t>
            </a:r>
            <a:r>
              <a:rPr lang="en-GB" dirty="0"/>
              <a:t>. </a:t>
            </a:r>
            <a:endParaRPr lang="ro-RO" dirty="0"/>
          </a:p>
          <a:p>
            <a:endParaRPr lang="ro-RO" dirty="0"/>
          </a:p>
          <a:p>
            <a:r>
              <a:rPr lang="en-GB" dirty="0" err="1"/>
              <a:t>Datorită</a:t>
            </a:r>
            <a:r>
              <a:rPr lang="en-GB" dirty="0"/>
              <a:t> </a:t>
            </a:r>
            <a:r>
              <a:rPr lang="en-GB" dirty="0" err="1"/>
              <a:t>progreselor</a:t>
            </a:r>
            <a:r>
              <a:rPr lang="en-GB" dirty="0"/>
              <a:t> </a:t>
            </a:r>
            <a:r>
              <a:rPr lang="en-GB" dirty="0" err="1"/>
              <a:t>uriașe</a:t>
            </a:r>
            <a:r>
              <a:rPr lang="en-GB" dirty="0"/>
              <a:t> ale </a:t>
            </a:r>
            <a:r>
              <a:rPr lang="en-GB" dirty="0" err="1"/>
              <a:t>tehnologiei</a:t>
            </a:r>
            <a:r>
              <a:rPr lang="en-GB" dirty="0"/>
              <a:t>, </a:t>
            </a:r>
            <a:r>
              <a:rPr lang="en-GB" dirty="0" err="1"/>
              <a:t>totul</a:t>
            </a:r>
            <a:r>
              <a:rPr lang="en-GB" dirty="0"/>
              <a:t> </a:t>
            </a:r>
            <a:r>
              <a:rPr lang="en-GB" dirty="0" err="1"/>
              <a:t>este</a:t>
            </a:r>
            <a:r>
              <a:rPr lang="en-GB" dirty="0"/>
              <a:t> </a:t>
            </a:r>
            <a:r>
              <a:rPr lang="en-GB" dirty="0" err="1"/>
              <a:t>posibil</a:t>
            </a:r>
            <a:r>
              <a:rPr lang="en-GB" dirty="0"/>
              <a:t> </a:t>
            </a:r>
            <a:r>
              <a:rPr lang="en-GB" dirty="0" err="1"/>
              <a:t>acum</a:t>
            </a:r>
            <a:r>
              <a:rPr lang="en-GB" dirty="0"/>
              <a:t>.</a:t>
            </a:r>
          </a:p>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32</a:t>
            </a:fld>
            <a:endParaRPr lang="en-GB"/>
          </a:p>
        </p:txBody>
      </p:sp>
    </p:spTree>
    <p:extLst>
      <p:ext uri="{BB962C8B-B14F-4D97-AF65-F5344CB8AC3E}">
        <p14:creationId xmlns:p14="http://schemas.microsoft.com/office/powerpoint/2010/main" val="1762518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800" i="1" kern="100" dirty="0">
                <a:effectLst/>
                <a:latin typeface="Times New Roman" panose="02020603050405020304" pitchFamily="18" charset="0"/>
                <a:ea typeface="Calibri" panose="020F0502020204030204" pitchFamily="34" charset="0"/>
                <a:cs typeface="Times New Roman" panose="02020603050405020304" pitchFamily="18" charset="0"/>
              </a:rPr>
              <a:t>Considerații generale despre securitatea fizică</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Fiecare clădire are nevoie de o modalitate de a ține oaspeții nedoriți afară, iar majoritatea organizațiilor trebuie, de asemenea, să restricționeze accesul la anumite zone din incinta lor, chiar și la persoanele care au fost deja invitate înăuntru. </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Din acest motiv, organizația trebuie să adopte un set de măsuri de securitate prin care să fie acordat acces la facilitățile protejate doar personalului autorizat. </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Aceste măsuri de securitate ar trebui introduse în conformitate cu un plan mai amplu conceput pentru a proteja echipamentele, resursele și orice alte active dintr-o organizație. </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dirty="0">
                <a:effectLst/>
                <a:latin typeface="Times New Roman" panose="02020603050405020304" pitchFamily="18" charset="0"/>
                <a:ea typeface="Calibri" panose="020F0502020204030204" pitchFamily="34" charset="0"/>
              </a:rPr>
              <a:t>Toate aceste măsuri, alcătuiesc strategia  de securitate fizică a organizației.</a:t>
            </a:r>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6</a:t>
            </a:fld>
            <a:endParaRPr lang="en-GB"/>
          </a:p>
        </p:txBody>
      </p:sp>
    </p:spTree>
    <p:extLst>
      <p:ext uri="{BB962C8B-B14F-4D97-AF65-F5344CB8AC3E}">
        <p14:creationId xmlns:p14="http://schemas.microsoft.com/office/powerpoint/2010/main" val="400559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Cele </a:t>
            </a:r>
            <a:r>
              <a:rPr lang="en-GB" dirty="0" err="1"/>
              <a:t>mai</a:t>
            </a:r>
            <a:r>
              <a:rPr lang="en-GB" dirty="0"/>
              <a:t> </a:t>
            </a:r>
            <a:r>
              <a:rPr lang="en-GB" dirty="0" err="1"/>
              <a:t>bune</a:t>
            </a:r>
            <a:r>
              <a:rPr lang="en-GB" dirty="0"/>
              <a:t> </a:t>
            </a:r>
            <a:r>
              <a:rPr lang="en-GB" dirty="0" err="1"/>
              <a:t>și</a:t>
            </a:r>
            <a:r>
              <a:rPr lang="en-GB" dirty="0"/>
              <a:t> </a:t>
            </a:r>
            <a:r>
              <a:rPr lang="en-GB" dirty="0" err="1"/>
              <a:t>mai</a:t>
            </a:r>
            <a:r>
              <a:rPr lang="en-GB" dirty="0"/>
              <a:t> </a:t>
            </a:r>
            <a:r>
              <a:rPr lang="en-GB" dirty="0" err="1"/>
              <a:t>viabile</a:t>
            </a:r>
            <a:r>
              <a:rPr lang="en-GB" dirty="0"/>
              <a:t> </a:t>
            </a:r>
            <a:r>
              <a:rPr lang="en-GB" dirty="0" err="1"/>
              <a:t>strategii</a:t>
            </a:r>
            <a:r>
              <a:rPr lang="en-GB" dirty="0"/>
              <a:t> de </a:t>
            </a:r>
            <a:r>
              <a:rPr lang="en-GB" dirty="0" err="1"/>
              <a:t>securitate</a:t>
            </a:r>
            <a:r>
              <a:rPr lang="en-GB" dirty="0"/>
              <a:t> </a:t>
            </a:r>
            <a:r>
              <a:rPr lang="en-GB" dirty="0" err="1"/>
              <a:t>fizică</a:t>
            </a:r>
            <a:r>
              <a:rPr lang="en-GB" dirty="0"/>
              <a:t> </a:t>
            </a:r>
            <a:r>
              <a:rPr lang="en-GB" dirty="0" err="1"/>
              <a:t>folosesc</a:t>
            </a:r>
            <a:r>
              <a:rPr lang="en-GB" dirty="0"/>
              <a:t> </a:t>
            </a:r>
            <a:r>
              <a:rPr lang="en-GB" dirty="0" err="1"/>
              <a:t>atât</a:t>
            </a:r>
            <a:r>
              <a:rPr lang="en-GB" dirty="0"/>
              <a:t> </a:t>
            </a:r>
            <a:r>
              <a:rPr lang="en-GB" dirty="0" err="1"/>
              <a:t>paza</a:t>
            </a:r>
            <a:r>
              <a:rPr lang="en-GB" dirty="0"/>
              <a:t> </a:t>
            </a:r>
            <a:r>
              <a:rPr lang="en-GB" dirty="0" err="1"/>
              <a:t>umană</a:t>
            </a:r>
            <a:r>
              <a:rPr lang="en-GB" dirty="0"/>
              <a:t>, </a:t>
            </a:r>
            <a:r>
              <a:rPr lang="en-GB" dirty="0" err="1"/>
              <a:t>tehnologia</a:t>
            </a:r>
            <a:r>
              <a:rPr lang="en-GB" dirty="0"/>
              <a:t>, </a:t>
            </a:r>
            <a:r>
              <a:rPr lang="en-GB" dirty="0" err="1"/>
              <a:t>cât</a:t>
            </a:r>
            <a:r>
              <a:rPr lang="en-GB" dirty="0"/>
              <a:t> </a:t>
            </a:r>
            <a:r>
              <a:rPr lang="en-GB" dirty="0" err="1"/>
              <a:t>și</a:t>
            </a:r>
            <a:r>
              <a:rPr lang="en-GB" dirty="0"/>
              <a:t> hardware-</a:t>
            </a:r>
            <a:r>
              <a:rPr lang="en-GB" dirty="0" err="1"/>
              <a:t>ul</a:t>
            </a:r>
            <a:r>
              <a:rPr lang="en-GB" dirty="0"/>
              <a:t> </a:t>
            </a:r>
            <a:r>
              <a:rPr lang="en-GB" dirty="0" err="1"/>
              <a:t>specializat</a:t>
            </a:r>
            <a:r>
              <a:rPr lang="en-GB" dirty="0"/>
              <a:t>. Va </a:t>
            </a:r>
            <a:r>
              <a:rPr lang="en-GB" dirty="0" err="1"/>
              <a:t>trebui</a:t>
            </a:r>
            <a:r>
              <a:rPr lang="en-GB" dirty="0"/>
              <a:t> </a:t>
            </a:r>
            <a:r>
              <a:rPr lang="en-GB" dirty="0" err="1"/>
              <a:t>să</a:t>
            </a:r>
            <a:r>
              <a:rPr lang="en-GB" dirty="0"/>
              <a:t> </a:t>
            </a:r>
            <a:r>
              <a:rPr lang="en-GB" dirty="0" err="1"/>
              <a:t>vă</a:t>
            </a:r>
            <a:r>
              <a:rPr lang="en-GB" dirty="0"/>
              <a:t> </a:t>
            </a:r>
            <a:r>
              <a:rPr lang="en-GB" dirty="0" err="1"/>
              <a:t>protejați</a:t>
            </a:r>
            <a:r>
              <a:rPr lang="en-GB" dirty="0"/>
              <a:t> </a:t>
            </a:r>
            <a:r>
              <a:rPr lang="en-GB" dirty="0" err="1"/>
              <a:t>bunurile</a:t>
            </a:r>
            <a:r>
              <a:rPr lang="en-GB" dirty="0"/>
              <a:t> de </a:t>
            </a:r>
            <a:r>
              <a:rPr lang="en-GB" dirty="0" err="1"/>
              <a:t>intruși</a:t>
            </a:r>
            <a:r>
              <a:rPr lang="en-GB" dirty="0"/>
              <a:t>, </a:t>
            </a:r>
            <a:r>
              <a:rPr lang="en-GB" dirty="0" err="1"/>
              <a:t>amenințări</a:t>
            </a:r>
            <a:r>
              <a:rPr lang="en-GB" dirty="0"/>
              <a:t> interne, </a:t>
            </a:r>
            <a:r>
              <a:rPr lang="en-GB" dirty="0" err="1"/>
              <a:t>atacuri</a:t>
            </a:r>
            <a:r>
              <a:rPr lang="en-GB" dirty="0"/>
              <a:t> </a:t>
            </a:r>
            <a:r>
              <a:rPr lang="en-GB" dirty="0" err="1"/>
              <a:t>cibernetice</a:t>
            </a:r>
            <a:r>
              <a:rPr lang="en-GB" dirty="0"/>
              <a:t>, </a:t>
            </a:r>
            <a:r>
              <a:rPr lang="en-GB" dirty="0" err="1"/>
              <a:t>accidente</a:t>
            </a:r>
            <a:r>
              <a:rPr lang="en-GB" dirty="0"/>
              <a:t> </a:t>
            </a:r>
            <a:r>
              <a:rPr lang="en-GB" dirty="0" err="1"/>
              <a:t>și</a:t>
            </a:r>
            <a:r>
              <a:rPr lang="en-GB" dirty="0"/>
              <a:t> </a:t>
            </a:r>
            <a:r>
              <a:rPr lang="en-GB" dirty="0" err="1"/>
              <a:t>dezastre</a:t>
            </a:r>
            <a:r>
              <a:rPr lang="en-GB" dirty="0"/>
              <a:t> </a:t>
            </a:r>
            <a:r>
              <a:rPr lang="en-GB" dirty="0" err="1"/>
              <a:t>naturale</a:t>
            </a:r>
            <a:r>
              <a:rPr lang="en-GB" dirty="0"/>
              <a:t>.</a:t>
            </a:r>
          </a:p>
          <a:p>
            <a:endParaRPr lang="en-GB" dirty="0"/>
          </a:p>
          <a:p>
            <a:r>
              <a:rPr lang="en-GB" dirty="0" err="1"/>
              <a:t>Pentru</a:t>
            </a:r>
            <a:r>
              <a:rPr lang="en-GB" dirty="0"/>
              <a:t> ca </a:t>
            </a:r>
            <a:r>
              <a:rPr lang="en-GB" dirty="0" err="1"/>
              <a:t>măsurile</a:t>
            </a:r>
            <a:r>
              <a:rPr lang="en-GB" dirty="0"/>
              <a:t> </a:t>
            </a:r>
            <a:r>
              <a:rPr lang="en-GB" dirty="0" err="1"/>
              <a:t>și</a:t>
            </a:r>
            <a:r>
              <a:rPr lang="en-GB" dirty="0"/>
              <a:t> </a:t>
            </a:r>
            <a:r>
              <a:rPr lang="en-GB" dirty="0" err="1"/>
              <a:t>contramăsurile</a:t>
            </a:r>
            <a:r>
              <a:rPr lang="en-GB" dirty="0"/>
              <a:t> </a:t>
            </a:r>
            <a:r>
              <a:rPr lang="en-GB" dirty="0" err="1"/>
              <a:t>dvs</a:t>
            </a:r>
            <a:r>
              <a:rPr lang="en-GB" dirty="0"/>
              <a:t>. preventive </a:t>
            </a:r>
            <a:r>
              <a:rPr lang="en-GB" dirty="0" err="1"/>
              <a:t>să</a:t>
            </a:r>
            <a:r>
              <a:rPr lang="en-GB" dirty="0"/>
              <a:t> fie </a:t>
            </a:r>
            <a:r>
              <a:rPr lang="en-GB" dirty="0" err="1"/>
              <a:t>eficiente</a:t>
            </a:r>
            <a:r>
              <a:rPr lang="en-GB" dirty="0"/>
              <a:t>, </a:t>
            </a:r>
            <a:r>
              <a:rPr lang="en-GB" dirty="0" err="1"/>
              <a:t>trebuie</a:t>
            </a:r>
            <a:r>
              <a:rPr lang="en-GB" dirty="0"/>
              <a:t>, de </a:t>
            </a:r>
            <a:r>
              <a:rPr lang="en-GB" dirty="0" err="1"/>
              <a:t>asemenea</a:t>
            </a:r>
            <a:r>
              <a:rPr lang="en-GB" dirty="0"/>
              <a:t>, </a:t>
            </a:r>
            <a:r>
              <a:rPr lang="en-GB" dirty="0" err="1"/>
              <a:t>să</a:t>
            </a:r>
            <a:r>
              <a:rPr lang="en-GB" dirty="0"/>
              <a:t> </a:t>
            </a:r>
            <a:r>
              <a:rPr lang="en-GB" dirty="0" err="1"/>
              <a:t>introduceți</a:t>
            </a:r>
            <a:r>
              <a:rPr lang="en-GB" dirty="0"/>
              <a:t> un </a:t>
            </a:r>
            <a:r>
              <a:rPr lang="en-GB" dirty="0" err="1"/>
              <a:t>perimetru</a:t>
            </a:r>
            <a:r>
              <a:rPr lang="en-GB" dirty="0"/>
              <a:t> de </a:t>
            </a:r>
            <a:r>
              <a:rPr lang="en-GB" dirty="0" err="1"/>
              <a:t>securitate</a:t>
            </a:r>
            <a:r>
              <a:rPr lang="en-GB" dirty="0"/>
              <a:t>, a </a:t>
            </a:r>
            <a:r>
              <a:rPr lang="en-GB" dirty="0" err="1"/>
              <a:t>cărui</a:t>
            </a:r>
            <a:r>
              <a:rPr lang="en-GB" dirty="0"/>
              <a:t> </a:t>
            </a:r>
            <a:r>
              <a:rPr lang="en-GB" dirty="0" err="1"/>
              <a:t>dimensiune</a:t>
            </a:r>
            <a:r>
              <a:rPr lang="en-GB" dirty="0"/>
              <a:t> </a:t>
            </a:r>
            <a:r>
              <a:rPr lang="en-GB" dirty="0" err="1"/>
              <a:t>și</a:t>
            </a:r>
            <a:r>
              <a:rPr lang="en-GB" dirty="0"/>
              <a:t> </a:t>
            </a:r>
            <a:r>
              <a:rPr lang="en-GB" dirty="0" err="1"/>
              <a:t>sferă</a:t>
            </a:r>
            <a:r>
              <a:rPr lang="en-GB" dirty="0"/>
              <a:t> pot varia </a:t>
            </a:r>
            <a:r>
              <a:rPr lang="en-GB" dirty="0" err="1"/>
              <a:t>în</a:t>
            </a:r>
            <a:r>
              <a:rPr lang="en-GB" dirty="0"/>
              <a:t> </a:t>
            </a:r>
            <a:r>
              <a:rPr lang="en-GB" dirty="0" err="1"/>
              <a:t>funcție</a:t>
            </a:r>
            <a:r>
              <a:rPr lang="en-GB" dirty="0"/>
              <a:t> de </a:t>
            </a:r>
            <a:r>
              <a:rPr lang="en-GB" dirty="0" err="1"/>
              <a:t>nevoile</a:t>
            </a:r>
            <a:r>
              <a:rPr lang="en-GB" dirty="0"/>
              <a:t> </a:t>
            </a:r>
            <a:r>
              <a:rPr lang="en-GB" dirty="0" err="1"/>
              <a:t>dvs</a:t>
            </a:r>
            <a:r>
              <a:rPr lang="en-GB" dirty="0"/>
              <a:t>. </a:t>
            </a:r>
            <a:r>
              <a:rPr lang="en-GB" dirty="0" err="1"/>
              <a:t>specifice</a:t>
            </a:r>
            <a:r>
              <a:rPr lang="en-GB" dirty="0"/>
              <a:t> </a:t>
            </a:r>
            <a:r>
              <a:rPr lang="en-GB" dirty="0" err="1"/>
              <a:t>și</a:t>
            </a:r>
            <a:r>
              <a:rPr lang="en-GB" dirty="0"/>
              <a:t> de </a:t>
            </a:r>
            <a:r>
              <a:rPr lang="en-GB" dirty="0" err="1"/>
              <a:t>posibilele</a:t>
            </a:r>
            <a:r>
              <a:rPr lang="en-GB" dirty="0"/>
              <a:t> </a:t>
            </a:r>
            <a:r>
              <a:rPr lang="en-GB" dirty="0" err="1"/>
              <a:t>amenințări</a:t>
            </a:r>
            <a:r>
              <a:rPr lang="en-GB" dirty="0"/>
              <a:t> la </a:t>
            </a:r>
            <a:r>
              <a:rPr lang="en-GB" dirty="0" err="1"/>
              <a:t>adresa</a:t>
            </a:r>
            <a:r>
              <a:rPr lang="en-GB" dirty="0"/>
              <a:t> </a:t>
            </a:r>
            <a:r>
              <a:rPr lang="en-GB" dirty="0" err="1"/>
              <a:t>instalației</a:t>
            </a:r>
            <a:r>
              <a:rPr lang="en-GB" dirty="0"/>
              <a:t> </a:t>
            </a:r>
            <a:r>
              <a:rPr lang="en-GB" dirty="0" err="1"/>
              <a:t>dvs</a:t>
            </a:r>
            <a:r>
              <a:rPr lang="en-GB" dirty="0"/>
              <a:t>. </a:t>
            </a:r>
          </a:p>
          <a:p>
            <a:endParaRPr lang="en-GB" dirty="0"/>
          </a:p>
          <a:p>
            <a:r>
              <a:rPr lang="en-GB" dirty="0" err="1"/>
              <a:t>Deoarece</a:t>
            </a:r>
            <a:r>
              <a:rPr lang="en-GB" dirty="0"/>
              <a:t> </a:t>
            </a:r>
            <a:r>
              <a:rPr lang="en-GB" dirty="0" err="1"/>
              <a:t>Securitatea</a:t>
            </a:r>
            <a:r>
              <a:rPr lang="en-GB" dirty="0"/>
              <a:t> </a:t>
            </a:r>
            <a:r>
              <a:rPr lang="en-GB" dirty="0" err="1"/>
              <a:t>fizică</a:t>
            </a:r>
            <a:r>
              <a:rPr lang="en-GB" dirty="0"/>
              <a:t> </a:t>
            </a:r>
            <a:r>
              <a:rPr lang="en-GB" dirty="0" err="1"/>
              <a:t>trebuie</a:t>
            </a:r>
            <a:r>
              <a:rPr lang="en-GB" dirty="0"/>
              <a:t> </a:t>
            </a:r>
            <a:r>
              <a:rPr lang="en-GB" dirty="0" err="1"/>
              <a:t>să</a:t>
            </a:r>
            <a:r>
              <a:rPr lang="en-GB" dirty="0"/>
              <a:t> </a:t>
            </a:r>
            <a:r>
              <a:rPr lang="en-GB" dirty="0" err="1"/>
              <a:t>răspundă</a:t>
            </a:r>
            <a:r>
              <a:rPr lang="en-GB" dirty="0"/>
              <a:t> la </a:t>
            </a:r>
            <a:r>
              <a:rPr lang="en-GB" dirty="0" err="1"/>
              <a:t>multe</a:t>
            </a:r>
            <a:r>
              <a:rPr lang="en-GB" dirty="0"/>
              <a:t> </a:t>
            </a:r>
            <a:r>
              <a:rPr lang="en-GB" dirty="0" err="1"/>
              <a:t>nevoi</a:t>
            </a:r>
            <a:r>
              <a:rPr lang="en-GB" dirty="0"/>
              <a:t>, </a:t>
            </a:r>
            <a:r>
              <a:rPr lang="en-GB" dirty="0" err="1"/>
              <a:t>trebuie</a:t>
            </a:r>
            <a:r>
              <a:rPr lang="en-GB" dirty="0"/>
              <a:t> </a:t>
            </a:r>
            <a:r>
              <a:rPr lang="en-GB" dirty="0" err="1"/>
              <a:t>luat</a:t>
            </a:r>
            <a:r>
              <a:rPr lang="en-GB" dirty="0"/>
              <a:t> </a:t>
            </a:r>
            <a:r>
              <a:rPr lang="en-GB" dirty="0" err="1"/>
              <a:t>în</a:t>
            </a:r>
            <a:r>
              <a:rPr lang="en-GB" dirty="0"/>
              <a:t> </a:t>
            </a:r>
            <a:r>
              <a:rPr lang="en-GB" dirty="0" err="1"/>
              <a:t>considerare</a:t>
            </a:r>
            <a:r>
              <a:rPr lang="en-GB" dirty="0"/>
              <a:t> </a:t>
            </a:r>
            <a:r>
              <a:rPr lang="en-GB" dirty="0" err="1"/>
              <a:t>spațiul</a:t>
            </a:r>
            <a:r>
              <a:rPr lang="en-GB" dirty="0"/>
              <a:t> </a:t>
            </a:r>
            <a:r>
              <a:rPr lang="en-GB" dirty="0" err="1"/>
              <a:t>organizației</a:t>
            </a:r>
            <a:r>
              <a:rPr lang="en-GB" dirty="0"/>
              <a:t> ca un </a:t>
            </a:r>
            <a:r>
              <a:rPr lang="en-GB" dirty="0" err="1"/>
              <a:t>întreg</a:t>
            </a:r>
            <a:r>
              <a:rPr lang="en-GB" dirty="0"/>
              <a:t>, nu ca </a:t>
            </a:r>
            <a:r>
              <a:rPr lang="en-GB" dirty="0" err="1"/>
              <a:t>părți</a:t>
            </a:r>
            <a:r>
              <a:rPr lang="en-GB" dirty="0"/>
              <a:t> separate.</a:t>
            </a:r>
          </a:p>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7</a:t>
            </a:fld>
            <a:endParaRPr lang="en-GB"/>
          </a:p>
        </p:txBody>
      </p:sp>
    </p:spTree>
    <p:extLst>
      <p:ext uri="{BB962C8B-B14F-4D97-AF65-F5344CB8AC3E}">
        <p14:creationId xmlns:p14="http://schemas.microsoft.com/office/powerpoint/2010/main" val="4185392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Obiectivul</a:t>
            </a:r>
            <a:r>
              <a:rPr lang="en-GB" dirty="0"/>
              <a:t> </a:t>
            </a:r>
            <a:r>
              <a:rPr lang="en-GB" dirty="0" err="1"/>
              <a:t>securității</a:t>
            </a:r>
            <a:r>
              <a:rPr lang="en-GB" dirty="0"/>
              <a:t> </a:t>
            </a:r>
            <a:r>
              <a:rPr lang="en-GB" dirty="0" err="1"/>
              <a:t>fizice</a:t>
            </a:r>
            <a:r>
              <a:rPr lang="en-GB" dirty="0"/>
              <a:t> </a:t>
            </a:r>
            <a:r>
              <a:rPr lang="en-GB" dirty="0" err="1"/>
              <a:t>este</a:t>
            </a:r>
            <a:r>
              <a:rPr lang="en-GB" dirty="0"/>
              <a:t> de a se </a:t>
            </a:r>
            <a:r>
              <a:rPr lang="en-GB" dirty="0" err="1"/>
              <a:t>asigura</a:t>
            </a:r>
            <a:r>
              <a:rPr lang="en-GB" dirty="0"/>
              <a:t> </a:t>
            </a:r>
            <a:r>
              <a:rPr lang="en-GB" dirty="0" err="1"/>
              <a:t>că</a:t>
            </a:r>
            <a:r>
              <a:rPr lang="en-GB" dirty="0"/>
              <a:t> o </a:t>
            </a:r>
            <a:r>
              <a:rPr lang="en-GB" dirty="0" err="1"/>
              <a:t>organizație</a:t>
            </a:r>
            <a:r>
              <a:rPr lang="en-GB" dirty="0"/>
              <a:t> </a:t>
            </a:r>
            <a:r>
              <a:rPr lang="en-GB" dirty="0" err="1"/>
              <a:t>poate</a:t>
            </a:r>
            <a:r>
              <a:rPr lang="en-GB" dirty="0"/>
              <a:t> </a:t>
            </a:r>
            <a:r>
              <a:rPr lang="en-GB" dirty="0" err="1"/>
              <a:t>planifica</a:t>
            </a:r>
            <a:r>
              <a:rPr lang="en-GB" dirty="0"/>
              <a:t> </a:t>
            </a:r>
            <a:r>
              <a:rPr lang="en-GB" dirty="0" err="1"/>
              <a:t>și</a:t>
            </a:r>
            <a:r>
              <a:rPr lang="en-GB" dirty="0"/>
              <a:t> </a:t>
            </a:r>
            <a:r>
              <a:rPr lang="en-GB" dirty="0" err="1"/>
              <a:t>poate</a:t>
            </a:r>
            <a:r>
              <a:rPr lang="en-GB" dirty="0"/>
              <a:t> </a:t>
            </a:r>
            <a:r>
              <a:rPr lang="en-GB" dirty="0" err="1"/>
              <a:t>răspunde</a:t>
            </a:r>
            <a:r>
              <a:rPr lang="en-GB" dirty="0"/>
              <a:t> </a:t>
            </a:r>
            <a:r>
              <a:rPr lang="en-GB" dirty="0" err="1"/>
              <a:t>eficient</a:t>
            </a:r>
            <a:r>
              <a:rPr lang="en-GB" dirty="0"/>
              <a:t> la </a:t>
            </a:r>
            <a:r>
              <a:rPr lang="en-GB" dirty="0" err="1"/>
              <a:t>intruși</a:t>
            </a:r>
            <a:r>
              <a:rPr lang="en-GB" dirty="0"/>
              <a:t> </a:t>
            </a:r>
            <a:r>
              <a:rPr lang="en-GB" dirty="0" err="1"/>
              <a:t>sau</a:t>
            </a:r>
            <a:r>
              <a:rPr lang="en-GB" dirty="0"/>
              <a:t> </a:t>
            </a:r>
            <a:r>
              <a:rPr lang="en-GB" dirty="0" err="1"/>
              <a:t>alte</a:t>
            </a:r>
            <a:r>
              <a:rPr lang="en-GB" dirty="0"/>
              <a:t> </a:t>
            </a:r>
            <a:r>
              <a:rPr lang="en-GB" dirty="0" err="1"/>
              <a:t>evenimente</a:t>
            </a:r>
            <a:r>
              <a:rPr lang="en-GB" dirty="0"/>
              <a:t> </a:t>
            </a:r>
            <a:r>
              <a:rPr lang="en-GB" dirty="0" err="1"/>
              <a:t>neașteptate</a:t>
            </a:r>
            <a:r>
              <a:rPr lang="en-GB" dirty="0"/>
              <a:t> din </a:t>
            </a:r>
            <a:r>
              <a:rPr lang="en-GB" dirty="0" err="1"/>
              <a:t>organizație</a:t>
            </a:r>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8</a:t>
            </a:fld>
            <a:endParaRPr lang="en-GB"/>
          </a:p>
        </p:txBody>
      </p:sp>
    </p:spTree>
    <p:extLst>
      <p:ext uri="{BB962C8B-B14F-4D97-AF65-F5344CB8AC3E}">
        <p14:creationId xmlns:p14="http://schemas.microsoft.com/office/powerpoint/2010/main" val="3630834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9</a:t>
            </a:fld>
            <a:endParaRPr lang="en-GB"/>
          </a:p>
        </p:txBody>
      </p:sp>
    </p:spTree>
    <p:extLst>
      <p:ext uri="{BB962C8B-B14F-4D97-AF65-F5344CB8AC3E}">
        <p14:creationId xmlns:p14="http://schemas.microsoft.com/office/powerpoint/2010/main" val="3172701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Proiectarea și implementarea unui sistem de securitate fizică înseamnă:</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 descurajarea intrușilor cu bariere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 Dacă un intrus ocolește una sau mai multe bariere, avem nevoie de o modalitate de a o detecta prin alarme și camere</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 Barierele și controalele de detectare trebuie să întârzie un intrus până când oamenii pot evalua ce se întâmplă și apoi să răspundă înainte ca intrusul să-și atingă obiectivele și să minimizeze impactul uman negativ.</a:t>
            </a: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ro-RO" sz="1800" dirty="0">
                <a:effectLst/>
                <a:latin typeface="Times New Roman" panose="02020603050405020304" pitchFamily="18" charset="0"/>
                <a:ea typeface="Calibri" panose="020F0502020204030204" pitchFamily="34" charset="0"/>
              </a:rPr>
              <a:t>• În cele din urmă, avem nevoie de capacitatea de a recupera operațiunile de afaceri</a:t>
            </a:r>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10</a:t>
            </a:fld>
            <a:endParaRPr lang="en-GB"/>
          </a:p>
        </p:txBody>
      </p:sp>
    </p:spTree>
    <p:extLst>
      <p:ext uri="{BB962C8B-B14F-4D97-AF65-F5344CB8AC3E}">
        <p14:creationId xmlns:p14="http://schemas.microsoft.com/office/powerpoint/2010/main" val="3185676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Ce trebuie să asigure un sistem de securitate fizică:</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1. Descurajarea</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2. Detectare</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3. Întârziere</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4. Evaluare</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00" dirty="0">
                <a:effectLst/>
                <a:latin typeface="Times New Roman" panose="02020603050405020304" pitchFamily="18" charset="0"/>
                <a:ea typeface="Calibri" panose="020F0502020204030204" pitchFamily="34" charset="0"/>
                <a:cs typeface="Times New Roman" panose="02020603050405020304" pitchFamily="18" charset="0"/>
              </a:rPr>
              <a:t>5. Întârziere</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dirty="0">
                <a:effectLst/>
                <a:latin typeface="Times New Roman" panose="02020603050405020304" pitchFamily="18" charset="0"/>
                <a:ea typeface="Calibri" panose="020F0502020204030204" pitchFamily="34" charset="0"/>
              </a:rPr>
              <a:t>6. Recuperare</a:t>
            </a:r>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11</a:t>
            </a:fld>
            <a:endParaRPr lang="en-GB"/>
          </a:p>
        </p:txBody>
      </p:sp>
    </p:spTree>
    <p:extLst>
      <p:ext uri="{BB962C8B-B14F-4D97-AF65-F5344CB8AC3E}">
        <p14:creationId xmlns:p14="http://schemas.microsoft.com/office/powerpoint/2010/main" val="109700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Managementul</a:t>
            </a:r>
            <a:r>
              <a:rPr lang="en-GB" dirty="0"/>
              <a:t> </a:t>
            </a:r>
            <a:r>
              <a:rPr lang="en-GB" dirty="0" err="1"/>
              <a:t>securității</a:t>
            </a:r>
            <a:r>
              <a:rPr lang="en-GB" dirty="0"/>
              <a:t> </a:t>
            </a:r>
            <a:r>
              <a:rPr lang="en-GB" dirty="0" err="1"/>
              <a:t>fizice</a:t>
            </a:r>
            <a:r>
              <a:rPr lang="en-GB" dirty="0"/>
              <a:t> include</a:t>
            </a:r>
          </a:p>
          <a:p>
            <a:endParaRPr lang="en-GB" dirty="0"/>
          </a:p>
          <a:p>
            <a:r>
              <a:rPr lang="en-GB" dirty="0"/>
              <a:t>•</a:t>
            </a:r>
            <a:r>
              <a:rPr lang="en-GB" dirty="0" err="1"/>
              <a:t>Politici</a:t>
            </a:r>
            <a:r>
              <a:rPr lang="en-GB" dirty="0"/>
              <a:t> </a:t>
            </a:r>
            <a:r>
              <a:rPr lang="en-GB" dirty="0" err="1"/>
              <a:t>și</a:t>
            </a:r>
            <a:r>
              <a:rPr lang="en-GB" dirty="0"/>
              <a:t> </a:t>
            </a:r>
            <a:r>
              <a:rPr lang="en-GB" dirty="0" err="1"/>
              <a:t>proceduri</a:t>
            </a:r>
            <a:endParaRPr lang="en-GB" dirty="0"/>
          </a:p>
          <a:p>
            <a:r>
              <a:rPr lang="en-GB" dirty="0"/>
              <a:t>• </a:t>
            </a:r>
            <a:r>
              <a:rPr lang="en-GB" dirty="0" err="1"/>
              <a:t>Managementul</a:t>
            </a:r>
            <a:r>
              <a:rPr lang="en-GB" dirty="0"/>
              <a:t> </a:t>
            </a:r>
            <a:r>
              <a:rPr lang="en-GB" dirty="0" err="1"/>
              <a:t>facilităților</a:t>
            </a:r>
            <a:r>
              <a:rPr lang="en-GB" dirty="0"/>
              <a:t> de </a:t>
            </a:r>
            <a:r>
              <a:rPr lang="en-GB" dirty="0" err="1"/>
              <a:t>securitate</a:t>
            </a:r>
            <a:r>
              <a:rPr lang="en-GB" dirty="0"/>
              <a:t> </a:t>
            </a:r>
            <a:r>
              <a:rPr lang="en-GB" dirty="0" err="1"/>
              <a:t>fizică</a:t>
            </a:r>
            <a:endParaRPr lang="en-GB" dirty="0"/>
          </a:p>
          <a:p>
            <a:r>
              <a:rPr lang="en-GB" dirty="0"/>
              <a:t>• </a:t>
            </a:r>
            <a:r>
              <a:rPr lang="en-GB" dirty="0" err="1"/>
              <a:t>Verificări</a:t>
            </a:r>
            <a:r>
              <a:rPr lang="en-GB" dirty="0"/>
              <a:t> de </a:t>
            </a:r>
            <a:r>
              <a:rPr lang="en-GB" dirty="0" err="1"/>
              <a:t>antecedente</a:t>
            </a:r>
            <a:endParaRPr lang="en-GB" dirty="0"/>
          </a:p>
          <a:p>
            <a:r>
              <a:rPr lang="en-GB" dirty="0"/>
              <a:t>•</a:t>
            </a:r>
            <a:r>
              <a:rPr lang="en-GB" dirty="0" err="1"/>
              <a:t>Instruire</a:t>
            </a:r>
            <a:endParaRPr lang="en-GB" dirty="0"/>
          </a:p>
          <a:p>
            <a:r>
              <a:rPr lang="en-GB" dirty="0"/>
              <a:t>• </a:t>
            </a:r>
            <a:r>
              <a:rPr lang="en-GB" dirty="0" err="1"/>
              <a:t>Și</a:t>
            </a:r>
            <a:r>
              <a:rPr lang="en-GB" dirty="0"/>
              <a:t> </a:t>
            </a:r>
            <a:r>
              <a:rPr lang="en-GB" dirty="0" err="1"/>
              <a:t>Răspunsul</a:t>
            </a:r>
            <a:r>
              <a:rPr lang="en-GB" dirty="0"/>
              <a:t> la incident</a:t>
            </a:r>
          </a:p>
          <a:p>
            <a:endParaRPr lang="en-GB" dirty="0"/>
          </a:p>
          <a:p>
            <a:r>
              <a:rPr lang="en-GB" dirty="0"/>
              <a:t>Cu </a:t>
            </a:r>
            <a:r>
              <a:rPr lang="en-GB" dirty="0" err="1"/>
              <a:t>alte</a:t>
            </a:r>
            <a:r>
              <a:rPr lang="en-GB" dirty="0"/>
              <a:t> </a:t>
            </a:r>
            <a:r>
              <a:rPr lang="en-GB" dirty="0" err="1"/>
              <a:t>cuvinte</a:t>
            </a:r>
            <a:r>
              <a:rPr lang="en-GB" dirty="0"/>
              <a:t>, </a:t>
            </a:r>
            <a:r>
              <a:rPr lang="en-GB" dirty="0" err="1"/>
              <a:t>politicile</a:t>
            </a:r>
            <a:r>
              <a:rPr lang="en-GB" dirty="0"/>
              <a:t> </a:t>
            </a:r>
            <a:r>
              <a:rPr lang="en-GB" dirty="0" err="1"/>
              <a:t>identifică</a:t>
            </a:r>
            <a:r>
              <a:rPr lang="en-GB" dirty="0"/>
              <a:t> </a:t>
            </a:r>
            <a:r>
              <a:rPr lang="en-GB" dirty="0" err="1"/>
              <a:t>așteptările</a:t>
            </a:r>
            <a:r>
              <a:rPr lang="en-GB" dirty="0"/>
              <a:t> </a:t>
            </a:r>
            <a:r>
              <a:rPr lang="en-GB" dirty="0" err="1"/>
              <a:t>managementului</a:t>
            </a:r>
            <a:r>
              <a:rPr lang="en-GB" dirty="0"/>
              <a:t>, </a:t>
            </a:r>
            <a:r>
              <a:rPr lang="en-GB" dirty="0" err="1"/>
              <a:t>în</a:t>
            </a:r>
            <a:r>
              <a:rPr lang="en-GB" dirty="0"/>
              <a:t> </a:t>
            </a:r>
            <a:r>
              <a:rPr lang="en-GB" dirty="0" err="1"/>
              <a:t>timp</a:t>
            </a:r>
            <a:r>
              <a:rPr lang="en-GB" dirty="0"/>
              <a:t> </a:t>
            </a:r>
            <a:r>
              <a:rPr lang="en-GB" dirty="0" err="1"/>
              <a:t>ce</a:t>
            </a:r>
            <a:r>
              <a:rPr lang="en-GB" dirty="0"/>
              <a:t> </a:t>
            </a:r>
            <a:r>
              <a:rPr lang="en-GB" dirty="0" err="1"/>
              <a:t>celelalte</a:t>
            </a:r>
            <a:r>
              <a:rPr lang="en-GB" dirty="0"/>
              <a:t> </a:t>
            </a:r>
            <a:r>
              <a:rPr lang="en-GB" dirty="0" err="1"/>
              <a:t>eforturi</a:t>
            </a:r>
            <a:r>
              <a:rPr lang="en-GB" dirty="0"/>
              <a:t> administrative </a:t>
            </a:r>
            <a:r>
              <a:rPr lang="en-GB" dirty="0" err="1"/>
              <a:t>asigură</a:t>
            </a:r>
            <a:r>
              <a:rPr lang="en-GB" dirty="0"/>
              <a:t> </a:t>
            </a:r>
            <a:r>
              <a:rPr lang="en-GB" dirty="0" err="1"/>
              <a:t>proiectarea</a:t>
            </a:r>
            <a:r>
              <a:rPr lang="en-GB" dirty="0"/>
              <a:t> </a:t>
            </a:r>
            <a:r>
              <a:rPr lang="en-GB" dirty="0" err="1"/>
              <a:t>unității</a:t>
            </a:r>
            <a:r>
              <a:rPr lang="en-GB" dirty="0"/>
              <a:t>, </a:t>
            </a:r>
            <a:r>
              <a:rPr lang="en-GB" dirty="0" err="1"/>
              <a:t>angajarea</a:t>
            </a:r>
            <a:r>
              <a:rPr lang="en-GB" dirty="0"/>
              <a:t>, </a:t>
            </a:r>
            <a:r>
              <a:rPr lang="en-GB" dirty="0" err="1"/>
              <a:t>participarea</a:t>
            </a:r>
            <a:r>
              <a:rPr lang="en-GB" dirty="0"/>
              <a:t> </a:t>
            </a:r>
            <a:r>
              <a:rPr lang="en-GB" dirty="0" err="1"/>
              <a:t>angajaților</a:t>
            </a:r>
            <a:r>
              <a:rPr lang="en-GB" dirty="0"/>
              <a:t> </a:t>
            </a:r>
            <a:r>
              <a:rPr lang="en-GB" dirty="0" err="1"/>
              <a:t>și</a:t>
            </a:r>
            <a:r>
              <a:rPr lang="en-GB" dirty="0"/>
              <a:t> </a:t>
            </a:r>
            <a:r>
              <a:rPr lang="en-GB" dirty="0" err="1"/>
              <a:t>răspunsul</a:t>
            </a:r>
            <a:r>
              <a:rPr lang="en-GB" dirty="0"/>
              <a:t> </a:t>
            </a:r>
            <a:r>
              <a:rPr lang="en-GB" dirty="0" err="1"/>
              <a:t>eficient</a:t>
            </a:r>
            <a:r>
              <a:rPr lang="en-GB" dirty="0"/>
              <a:t> la </a:t>
            </a:r>
            <a:r>
              <a:rPr lang="en-GB" dirty="0" err="1"/>
              <a:t>acțiunea</a:t>
            </a:r>
            <a:r>
              <a:rPr lang="en-GB" dirty="0"/>
              <a:t> </a:t>
            </a:r>
            <a:r>
              <a:rPr lang="en-GB" dirty="0" err="1"/>
              <a:t>intrușilor</a:t>
            </a:r>
            <a:r>
              <a:rPr lang="en-GB" dirty="0"/>
              <a:t>.</a:t>
            </a:r>
          </a:p>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12</a:t>
            </a:fld>
            <a:endParaRPr lang="en-GB"/>
          </a:p>
        </p:txBody>
      </p:sp>
    </p:spTree>
    <p:extLst>
      <p:ext uri="{BB962C8B-B14F-4D97-AF65-F5344CB8AC3E}">
        <p14:creationId xmlns:p14="http://schemas.microsoft.com/office/powerpoint/2010/main" val="1456651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Politici</a:t>
            </a:r>
            <a:r>
              <a:rPr lang="en-GB" dirty="0"/>
              <a:t> </a:t>
            </a:r>
            <a:r>
              <a:rPr lang="en-GB" dirty="0" err="1"/>
              <a:t>și</a:t>
            </a:r>
            <a:r>
              <a:rPr lang="en-GB" dirty="0"/>
              <a:t> </a:t>
            </a:r>
            <a:r>
              <a:rPr lang="en-GB" dirty="0" err="1"/>
              <a:t>proceduri</a:t>
            </a:r>
            <a:endParaRPr lang="en-GB" dirty="0"/>
          </a:p>
          <a:p>
            <a:endParaRPr lang="en-GB" dirty="0"/>
          </a:p>
          <a:p>
            <a:r>
              <a:rPr lang="en-GB" dirty="0" err="1"/>
              <a:t>Politicile</a:t>
            </a:r>
            <a:r>
              <a:rPr lang="en-GB" dirty="0"/>
              <a:t> au ca </a:t>
            </a:r>
            <a:r>
              <a:rPr lang="en-GB" dirty="0" err="1"/>
              <a:t>rezultat</a:t>
            </a:r>
            <a:r>
              <a:rPr lang="en-GB" dirty="0"/>
              <a:t> </a:t>
            </a:r>
            <a:r>
              <a:rPr lang="en-GB" dirty="0" err="1"/>
              <a:t>standarde</a:t>
            </a:r>
            <a:r>
              <a:rPr lang="en-GB" dirty="0"/>
              <a:t> </a:t>
            </a:r>
            <a:r>
              <a:rPr lang="en-GB" dirty="0" err="1"/>
              <a:t>și</a:t>
            </a:r>
            <a:r>
              <a:rPr lang="en-GB" dirty="0"/>
              <a:t> </a:t>
            </a:r>
            <a:r>
              <a:rPr lang="en-GB" dirty="0" err="1"/>
              <a:t>linii</a:t>
            </a:r>
            <a:r>
              <a:rPr lang="en-GB" dirty="0"/>
              <a:t> </a:t>
            </a:r>
            <a:r>
              <a:rPr lang="en-GB" dirty="0" err="1"/>
              <a:t>directoare</a:t>
            </a:r>
            <a:r>
              <a:rPr lang="en-GB" dirty="0"/>
              <a:t> </a:t>
            </a:r>
            <a:r>
              <a:rPr lang="en-GB" dirty="0" err="1"/>
              <a:t>pentru</a:t>
            </a:r>
            <a:r>
              <a:rPr lang="en-GB" dirty="0"/>
              <a:t> </a:t>
            </a:r>
            <a:r>
              <a:rPr lang="en-GB" dirty="0" err="1"/>
              <a:t>identificarea</a:t>
            </a:r>
            <a:r>
              <a:rPr lang="en-GB" dirty="0"/>
              <a:t> </a:t>
            </a:r>
            <a:r>
              <a:rPr lang="en-GB" dirty="0" err="1"/>
              <a:t>controalelor</a:t>
            </a:r>
            <a:r>
              <a:rPr lang="en-GB" dirty="0"/>
              <a:t> de </a:t>
            </a:r>
            <a:r>
              <a:rPr lang="en-GB" dirty="0" err="1"/>
              <a:t>acces</a:t>
            </a:r>
            <a:r>
              <a:rPr lang="en-GB" dirty="0"/>
              <a:t> </a:t>
            </a:r>
            <a:r>
              <a:rPr lang="en-GB" dirty="0" err="1"/>
              <a:t>fizic</a:t>
            </a:r>
            <a:r>
              <a:rPr lang="en-GB" dirty="0"/>
              <a:t>, a </a:t>
            </a:r>
            <a:r>
              <a:rPr lang="en-GB" dirty="0" err="1"/>
              <a:t>barierelor</a:t>
            </a:r>
            <a:r>
              <a:rPr lang="en-GB" dirty="0"/>
              <a:t> </a:t>
            </a:r>
            <a:r>
              <a:rPr lang="en-GB" dirty="0" err="1"/>
              <a:t>și</a:t>
            </a:r>
            <a:r>
              <a:rPr lang="en-GB" dirty="0"/>
              <a:t> a </a:t>
            </a:r>
            <a:r>
              <a:rPr lang="en-GB" dirty="0" err="1"/>
              <a:t>amplasării</a:t>
            </a:r>
            <a:r>
              <a:rPr lang="en-GB" dirty="0"/>
              <a:t> </a:t>
            </a:r>
            <a:r>
              <a:rPr lang="en-GB" dirty="0" err="1"/>
              <a:t>unității</a:t>
            </a:r>
            <a:r>
              <a:rPr lang="en-GB" dirty="0"/>
              <a:t> pe </a:t>
            </a:r>
            <a:r>
              <a:rPr lang="en-GB" dirty="0" err="1"/>
              <a:t>baza</a:t>
            </a:r>
            <a:r>
              <a:rPr lang="en-GB" dirty="0"/>
              <a:t> </a:t>
            </a:r>
            <a:r>
              <a:rPr lang="en-GB" dirty="0" err="1"/>
              <a:t>apetitului</a:t>
            </a:r>
            <a:r>
              <a:rPr lang="en-GB" dirty="0"/>
              <a:t> </a:t>
            </a:r>
            <a:r>
              <a:rPr lang="en-GB" dirty="0" err="1"/>
              <a:t>pentru</a:t>
            </a:r>
            <a:r>
              <a:rPr lang="en-GB" dirty="0"/>
              <a:t> </a:t>
            </a:r>
            <a:r>
              <a:rPr lang="en-GB" dirty="0" err="1"/>
              <a:t>risc</a:t>
            </a:r>
            <a:r>
              <a:rPr lang="en-GB" dirty="0"/>
              <a:t>. </a:t>
            </a:r>
          </a:p>
          <a:p>
            <a:r>
              <a:rPr lang="en-GB" dirty="0" err="1"/>
              <a:t>Politicile</a:t>
            </a:r>
            <a:r>
              <a:rPr lang="en-GB" dirty="0"/>
              <a:t> </a:t>
            </a:r>
            <a:r>
              <a:rPr lang="en-GB" dirty="0" err="1"/>
              <a:t>definesc</a:t>
            </a:r>
            <a:r>
              <a:rPr lang="en-GB" dirty="0"/>
              <a:t>, de </a:t>
            </a:r>
            <a:r>
              <a:rPr lang="en-GB" dirty="0" err="1"/>
              <a:t>asemenea</a:t>
            </a:r>
            <a:r>
              <a:rPr lang="en-GB" dirty="0"/>
              <a:t>, zone de </a:t>
            </a:r>
            <a:r>
              <a:rPr lang="en-GB" dirty="0" err="1"/>
              <a:t>securitate</a:t>
            </a:r>
            <a:r>
              <a:rPr lang="en-GB" dirty="0"/>
              <a:t>, </a:t>
            </a:r>
            <a:r>
              <a:rPr lang="en-GB" dirty="0" err="1"/>
              <a:t>acoperite</a:t>
            </a:r>
            <a:r>
              <a:rPr lang="en-GB" dirty="0"/>
              <a:t> </a:t>
            </a:r>
            <a:r>
              <a:rPr lang="en-GB" dirty="0" err="1"/>
              <a:t>mai</a:t>
            </a:r>
            <a:r>
              <a:rPr lang="en-GB" dirty="0"/>
              <a:t> </a:t>
            </a:r>
            <a:r>
              <a:rPr lang="en-GB" dirty="0" err="1"/>
              <a:t>târziu</a:t>
            </a:r>
            <a:r>
              <a:rPr lang="en-GB" dirty="0"/>
              <a:t>, </a:t>
            </a:r>
            <a:r>
              <a:rPr lang="en-GB" dirty="0" err="1"/>
              <a:t>și</a:t>
            </a:r>
            <a:r>
              <a:rPr lang="en-GB" dirty="0"/>
              <a:t> </a:t>
            </a:r>
            <a:r>
              <a:rPr lang="en-GB" dirty="0" err="1"/>
              <a:t>cerințele</a:t>
            </a:r>
            <a:r>
              <a:rPr lang="en-GB" dirty="0"/>
              <a:t> de </a:t>
            </a:r>
            <a:r>
              <a:rPr lang="en-GB" dirty="0" err="1"/>
              <a:t>securitate</a:t>
            </a:r>
            <a:r>
              <a:rPr lang="en-GB" dirty="0"/>
              <a:t> </a:t>
            </a:r>
            <a:r>
              <a:rPr lang="en-GB" dirty="0" err="1"/>
              <a:t>asociate</a:t>
            </a:r>
            <a:r>
              <a:rPr lang="en-GB" dirty="0"/>
              <a:t>.</a:t>
            </a:r>
          </a:p>
          <a:p>
            <a:endParaRPr lang="en-GB" dirty="0"/>
          </a:p>
        </p:txBody>
      </p:sp>
      <p:sp>
        <p:nvSpPr>
          <p:cNvPr id="4" name="Slide Number Placeholder 3"/>
          <p:cNvSpPr>
            <a:spLocks noGrp="1"/>
          </p:cNvSpPr>
          <p:nvPr>
            <p:ph type="sldNum" sz="quarter" idx="5"/>
          </p:nvPr>
        </p:nvSpPr>
        <p:spPr/>
        <p:txBody>
          <a:bodyPr/>
          <a:lstStyle/>
          <a:p>
            <a:fld id="{AE2E8035-3C23-422E-AD84-4D4BB9C10A2F}" type="slidenum">
              <a:rPr lang="en-GB" smtClean="0"/>
              <a:t>13</a:t>
            </a:fld>
            <a:endParaRPr lang="en-GB"/>
          </a:p>
        </p:txBody>
      </p:sp>
    </p:spTree>
    <p:extLst>
      <p:ext uri="{BB962C8B-B14F-4D97-AF65-F5344CB8AC3E}">
        <p14:creationId xmlns:p14="http://schemas.microsoft.com/office/powerpoint/2010/main" val="36808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8612-95B4-4AC5-BB1B-148396B0A9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0BB7D1D-9C6F-6B90-D5BB-6837E92C02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0DDA558-49D3-C2FF-1D25-90CE7D532FA7}"/>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5" name="Footer Placeholder 4">
            <a:extLst>
              <a:ext uri="{FF2B5EF4-FFF2-40B4-BE49-F238E27FC236}">
                <a16:creationId xmlns:a16="http://schemas.microsoft.com/office/drawing/2014/main" id="{78016852-1519-E826-F319-EA03E8169D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FDA28B-0CB3-B58D-57C1-D44150304A65}"/>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102549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06E77-C068-D398-5A8B-EFC9E10A9FF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FAFEAF-21E0-D130-03C3-7D129BE551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DD580F-55D7-EC22-849C-D751A1DDE008}"/>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5" name="Footer Placeholder 4">
            <a:extLst>
              <a:ext uri="{FF2B5EF4-FFF2-40B4-BE49-F238E27FC236}">
                <a16:creationId xmlns:a16="http://schemas.microsoft.com/office/drawing/2014/main" id="{AC00E146-C12B-02A1-66A1-AB32359543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41BDB6-4D06-9C95-A873-008EC45D7CA8}"/>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394739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94EC2B-ED5A-E0D9-149A-A59849C5DE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7C265F-D98F-1DFE-6419-5BBB9B24B4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59A40A-92C3-6E78-483D-B623E2452D3D}"/>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5" name="Footer Placeholder 4">
            <a:extLst>
              <a:ext uri="{FF2B5EF4-FFF2-40B4-BE49-F238E27FC236}">
                <a16:creationId xmlns:a16="http://schemas.microsoft.com/office/drawing/2014/main" id="{9E7CD175-4309-199C-14EB-E4CFD2A4FF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37E89B-945A-07AD-99D2-C5AFC6745D22}"/>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2975064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8696E-5E2F-5BE0-F479-41AA1CF14F7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054C34-DC92-8502-4CA0-D18E24CFA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CB0CC0-25B2-A1FD-4A39-DF88158B0CE4}"/>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5" name="Footer Placeholder 4">
            <a:extLst>
              <a:ext uri="{FF2B5EF4-FFF2-40B4-BE49-F238E27FC236}">
                <a16:creationId xmlns:a16="http://schemas.microsoft.com/office/drawing/2014/main" id="{9B756990-BF05-4C3D-A53F-81DD34E013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954B8C-7902-9C77-78A7-3ECE68FFE3E4}"/>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34398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6EDBE-6F77-4390-A1D9-503F7212CE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24FDAD4-3D22-AB34-0AC9-F623BED589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57A898-B212-85E9-BD58-A993560457D0}"/>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5" name="Footer Placeholder 4">
            <a:extLst>
              <a:ext uri="{FF2B5EF4-FFF2-40B4-BE49-F238E27FC236}">
                <a16:creationId xmlns:a16="http://schemas.microsoft.com/office/drawing/2014/main" id="{BBC02F53-54DB-094C-BCCB-5798FC8A38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F970AA-90CB-2C2B-8441-95DBE025E201}"/>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16250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C788-0B23-FBED-C87E-913A53C059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27635E0-6BE7-94DC-80E1-8BC3E997FE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1FA2B87-6770-49AC-7B80-33336A044E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F565B3-A5BA-8D02-E9B5-40F969B85D60}"/>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6" name="Footer Placeholder 5">
            <a:extLst>
              <a:ext uri="{FF2B5EF4-FFF2-40B4-BE49-F238E27FC236}">
                <a16:creationId xmlns:a16="http://schemas.microsoft.com/office/drawing/2014/main" id="{93187CE3-E797-C5D7-005C-20E57BD5AC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084C09-20AA-459E-01A2-D1B40BABFBBA}"/>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2122384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3AD0-1F3D-AC70-2C9C-8E517F83402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F828576-01BB-D386-F051-953B91FD2F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661540-E35A-C108-836B-F1266A451B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C436B17-48FB-4BA7-6A8E-0935D6B607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F33F32-A276-D78D-0DA0-0CF3FB9162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D81D54E-79E7-AB4A-38AC-EA7B307EB765}"/>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8" name="Footer Placeholder 7">
            <a:extLst>
              <a:ext uri="{FF2B5EF4-FFF2-40B4-BE49-F238E27FC236}">
                <a16:creationId xmlns:a16="http://schemas.microsoft.com/office/drawing/2014/main" id="{3697580F-7987-A866-1545-963BD85B68D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0AD2E69-DE22-21D3-0CDF-7DE203392481}"/>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82101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68221-9097-2AEA-1181-F608C3EEBE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7609552-6E79-EB13-ABB5-0EE50D66195A}"/>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4" name="Footer Placeholder 3">
            <a:extLst>
              <a:ext uri="{FF2B5EF4-FFF2-40B4-BE49-F238E27FC236}">
                <a16:creationId xmlns:a16="http://schemas.microsoft.com/office/drawing/2014/main" id="{45EA9457-81F4-08E7-DFE0-DBC5C28035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3533016-385A-7355-DA78-355500ECFBA1}"/>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2835145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5F45FD-BFD3-D7DD-8DB5-DC08099BD1E7}"/>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3" name="Footer Placeholder 2">
            <a:extLst>
              <a:ext uri="{FF2B5EF4-FFF2-40B4-BE49-F238E27FC236}">
                <a16:creationId xmlns:a16="http://schemas.microsoft.com/office/drawing/2014/main" id="{A3F36987-AF3B-9FF4-607D-599AD899B46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2CEAA9-D5D4-4F2D-7255-0B0A9BC71D77}"/>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2558639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A8E2-4A07-0130-840D-DB125BFFA1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7DBBD07-29F8-CDDF-FE68-31E31B84CE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2F9B394-E82D-F01D-1B77-C938BE608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129F1B-2E0A-C312-04DD-B5FBB0C2E1E3}"/>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6" name="Footer Placeholder 5">
            <a:extLst>
              <a:ext uri="{FF2B5EF4-FFF2-40B4-BE49-F238E27FC236}">
                <a16:creationId xmlns:a16="http://schemas.microsoft.com/office/drawing/2014/main" id="{D669E9CE-D2A4-9D19-ED91-DB4265361DE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CCFD336-E2B2-1C57-7752-DA898A3725A1}"/>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349393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4412-6819-71DB-D296-7B10C4784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15163B6-CD40-845A-CEB2-46A26CF035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2B4054D-ECDE-3721-D2A2-828233835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14ECD-113F-7880-BE1F-BB7FBFD1239A}"/>
              </a:ext>
            </a:extLst>
          </p:cNvPr>
          <p:cNvSpPr>
            <a:spLocks noGrp="1"/>
          </p:cNvSpPr>
          <p:nvPr>
            <p:ph type="dt" sz="half" idx="10"/>
          </p:nvPr>
        </p:nvSpPr>
        <p:spPr/>
        <p:txBody>
          <a:bodyPr/>
          <a:lstStyle/>
          <a:p>
            <a:fld id="{706EE856-2F93-4485-8AA5-F04C08B2F2C2}" type="datetimeFigureOut">
              <a:rPr lang="en-GB" smtClean="0"/>
              <a:t>12/10/2023</a:t>
            </a:fld>
            <a:endParaRPr lang="en-GB"/>
          </a:p>
        </p:txBody>
      </p:sp>
      <p:sp>
        <p:nvSpPr>
          <p:cNvPr id="6" name="Footer Placeholder 5">
            <a:extLst>
              <a:ext uri="{FF2B5EF4-FFF2-40B4-BE49-F238E27FC236}">
                <a16:creationId xmlns:a16="http://schemas.microsoft.com/office/drawing/2014/main" id="{AA7779F3-16DB-6255-F0E8-89FA7D044B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8CB914-4539-0337-63B5-CE5D698B9BE0}"/>
              </a:ext>
            </a:extLst>
          </p:cNvPr>
          <p:cNvSpPr>
            <a:spLocks noGrp="1"/>
          </p:cNvSpPr>
          <p:nvPr>
            <p:ph type="sldNum" sz="quarter" idx="12"/>
          </p:nvPr>
        </p:nvSpPr>
        <p:spPr/>
        <p:txBody>
          <a:bodyPr/>
          <a:lstStyle/>
          <a:p>
            <a:fld id="{FD93F848-90F7-4B19-B4A2-C94C00C5F984}" type="slidenum">
              <a:rPr lang="en-GB" smtClean="0"/>
              <a:t>‹#›</a:t>
            </a:fld>
            <a:endParaRPr lang="en-GB"/>
          </a:p>
        </p:txBody>
      </p:sp>
    </p:spTree>
    <p:extLst>
      <p:ext uri="{BB962C8B-B14F-4D97-AF65-F5344CB8AC3E}">
        <p14:creationId xmlns:p14="http://schemas.microsoft.com/office/powerpoint/2010/main" val="2384823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C91201-459E-6043-877F-62FF5B22B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0F6A9E-98A2-896E-C092-77C914E3E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26BB51-737A-43E9-CC9E-488E7455D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6EE856-2F93-4485-8AA5-F04C08B2F2C2}" type="datetimeFigureOut">
              <a:rPr lang="en-GB" smtClean="0"/>
              <a:t>12/10/2023</a:t>
            </a:fld>
            <a:endParaRPr lang="en-GB"/>
          </a:p>
        </p:txBody>
      </p:sp>
      <p:sp>
        <p:nvSpPr>
          <p:cNvPr id="5" name="Footer Placeholder 4">
            <a:extLst>
              <a:ext uri="{FF2B5EF4-FFF2-40B4-BE49-F238E27FC236}">
                <a16:creationId xmlns:a16="http://schemas.microsoft.com/office/drawing/2014/main" id="{3873A8C8-AC51-F80E-E84F-36D6CC28BA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AE8DD25-E4A3-7F62-1EDD-4747D2C197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3F848-90F7-4B19-B4A2-C94C00C5F984}" type="slidenum">
              <a:rPr lang="en-GB" smtClean="0"/>
              <a:t>‹#›</a:t>
            </a:fld>
            <a:endParaRPr lang="en-GB"/>
          </a:p>
        </p:txBody>
      </p:sp>
    </p:spTree>
    <p:extLst>
      <p:ext uri="{BB962C8B-B14F-4D97-AF65-F5344CB8AC3E}">
        <p14:creationId xmlns:p14="http://schemas.microsoft.com/office/powerpoint/2010/main" val="2125618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youtube.com/watch?v=Zd-GVmtgwG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7PJdQGALG2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direct.com/science/book/9780128092781"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j9MQMVn3FV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youtube.com/watch?v=78ESL84uChc" TargetMode="Externa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9B18-CC6C-9428-D7D7-D2D8AC2C85A9}"/>
              </a:ext>
            </a:extLst>
          </p:cNvPr>
          <p:cNvSpPr>
            <a:spLocks noGrp="1"/>
          </p:cNvSpPr>
          <p:nvPr>
            <p:ph type="ctrTitle"/>
          </p:nvPr>
        </p:nvSpPr>
        <p:spPr>
          <a:xfrm>
            <a:off x="1524000" y="1122364"/>
            <a:ext cx="9144000" cy="1381140"/>
          </a:xfrm>
        </p:spPr>
        <p:txBody>
          <a:bodyPr>
            <a:normAutofit fontScale="90000"/>
          </a:bodyPr>
          <a:lstStyle/>
          <a:p>
            <a:r>
              <a:rPr lang="en-GB" sz="4000" dirty="0">
                <a:effectLst/>
                <a:latin typeface="Times New Roman" panose="02020603050405020304" pitchFamily="18" charset="0"/>
                <a:ea typeface="Times New Roman" panose="02020603050405020304" pitchFamily="18" charset="0"/>
              </a:rPr>
              <a:t>PHYSICAL SECURITY </a:t>
            </a:r>
            <a:r>
              <a:rPr lang="ro-RO" sz="4000" dirty="0">
                <a:effectLst/>
                <a:latin typeface="Times New Roman" panose="02020603050405020304" pitchFamily="18" charset="0"/>
                <a:ea typeface="Times New Roman" panose="02020603050405020304" pitchFamily="18" charset="0"/>
              </a:rPr>
              <a:t>–</a:t>
            </a:r>
            <a:br>
              <a:rPr lang="ro-RO" sz="4000" dirty="0">
                <a:effectLst/>
                <a:latin typeface="Times New Roman" panose="02020603050405020304" pitchFamily="18" charset="0"/>
                <a:ea typeface="Times New Roman" panose="02020603050405020304" pitchFamily="18" charset="0"/>
              </a:rPr>
            </a:br>
            <a:r>
              <a:rPr lang="en-GB" sz="4000" dirty="0">
                <a:effectLst/>
                <a:latin typeface="Times New Roman" panose="02020603050405020304" pitchFamily="18" charset="0"/>
                <a:ea typeface="Times New Roman" panose="02020603050405020304" pitchFamily="18" charset="0"/>
              </a:rPr>
              <a:t> A CENTRAL PILLAR I</a:t>
            </a:r>
            <a:r>
              <a:rPr lang="ro-RO" sz="4000" dirty="0">
                <a:effectLst/>
                <a:latin typeface="Times New Roman" panose="02020603050405020304" pitchFamily="18" charset="0"/>
                <a:ea typeface="Times New Roman" panose="02020603050405020304" pitchFamily="18" charset="0"/>
              </a:rPr>
              <a:t>N ORDER TO ENSURE </a:t>
            </a:r>
            <a:r>
              <a:rPr lang="en-GB" sz="4000" dirty="0">
                <a:effectLst/>
                <a:latin typeface="Times New Roman" panose="02020603050405020304" pitchFamily="18" charset="0"/>
                <a:ea typeface="Times New Roman" panose="02020603050405020304" pitchFamily="18" charset="0"/>
              </a:rPr>
              <a:t>THE SECURITY OF THE ORGANIZATION</a:t>
            </a:r>
            <a:endParaRPr lang="en-GB" sz="4000" dirty="0"/>
          </a:p>
        </p:txBody>
      </p:sp>
      <p:pic>
        <p:nvPicPr>
          <p:cNvPr id="4" name="Picture 3">
            <a:extLst>
              <a:ext uri="{FF2B5EF4-FFF2-40B4-BE49-F238E27FC236}">
                <a16:creationId xmlns:a16="http://schemas.microsoft.com/office/drawing/2014/main" id="{ED078AC7-7F54-D164-DFAB-8EF218FA6E45}"/>
              </a:ext>
            </a:extLst>
          </p:cNvPr>
          <p:cNvPicPr>
            <a:picLocks noChangeAspect="1"/>
          </p:cNvPicPr>
          <p:nvPr/>
        </p:nvPicPr>
        <p:blipFill>
          <a:blip r:embed="rId2"/>
          <a:stretch>
            <a:fillRect/>
          </a:stretch>
        </p:blipFill>
        <p:spPr>
          <a:xfrm>
            <a:off x="3140846" y="2503504"/>
            <a:ext cx="5715000" cy="3533775"/>
          </a:xfrm>
          <a:prstGeom prst="rect">
            <a:avLst/>
          </a:prstGeom>
        </p:spPr>
      </p:pic>
    </p:spTree>
    <p:extLst>
      <p:ext uri="{BB962C8B-B14F-4D97-AF65-F5344CB8AC3E}">
        <p14:creationId xmlns:p14="http://schemas.microsoft.com/office/powerpoint/2010/main" val="759749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1CDA-EE29-3889-4C2F-45FE3446E33F}"/>
              </a:ext>
            </a:extLst>
          </p:cNvPr>
          <p:cNvSpPr>
            <a:spLocks noGrp="1"/>
          </p:cNvSpPr>
          <p:nvPr>
            <p:ph type="title"/>
          </p:nvPr>
        </p:nvSpPr>
        <p:spPr>
          <a:xfrm>
            <a:off x="876694" y="741391"/>
            <a:ext cx="3549649" cy="1616203"/>
          </a:xfrm>
        </p:spPr>
        <p:txBody>
          <a:bodyPr anchor="b">
            <a:normAutofit/>
          </a:bodyPr>
          <a:lstStyle/>
          <a:p>
            <a:r>
              <a:rPr lang="en-GB" sz="2700"/>
              <a:t>Designing and implementing physical security means: </a:t>
            </a:r>
            <a:br>
              <a:rPr lang="en-GB" sz="2700"/>
            </a:br>
            <a:endParaRPr lang="en-GB" sz="2700"/>
          </a:p>
        </p:txBody>
      </p:sp>
      <p:sp>
        <p:nvSpPr>
          <p:cNvPr id="3" name="Content Placeholder 2">
            <a:extLst>
              <a:ext uri="{FF2B5EF4-FFF2-40B4-BE49-F238E27FC236}">
                <a16:creationId xmlns:a16="http://schemas.microsoft.com/office/drawing/2014/main" id="{5789837F-AE27-E28D-D4C4-54FF75744D59}"/>
              </a:ext>
            </a:extLst>
          </p:cNvPr>
          <p:cNvSpPr>
            <a:spLocks noGrp="1"/>
          </p:cNvSpPr>
          <p:nvPr>
            <p:ph idx="1"/>
          </p:nvPr>
        </p:nvSpPr>
        <p:spPr>
          <a:xfrm>
            <a:off x="523982" y="1849348"/>
            <a:ext cx="3699675" cy="4131960"/>
          </a:xfrm>
        </p:spPr>
        <p:txBody>
          <a:bodyPr anchor="t">
            <a:normAutofit/>
          </a:bodyPr>
          <a:lstStyle/>
          <a:p>
            <a:pPr marL="0" indent="0">
              <a:buNone/>
            </a:pPr>
            <a:r>
              <a:rPr lang="en-GB" sz="1400" dirty="0"/>
              <a:t>•	</a:t>
            </a:r>
            <a:r>
              <a:rPr lang="en-GB" sz="1800" dirty="0"/>
              <a:t>deterring intruders with barriers;</a:t>
            </a:r>
          </a:p>
          <a:p>
            <a:pPr marL="0" indent="0">
              <a:buNone/>
            </a:pPr>
            <a:r>
              <a:rPr lang="en-GB" sz="1800" dirty="0"/>
              <a:t>•	If an intruder bypasses one or more barriers, we need a way to detect her via controls like alarms and cameras</a:t>
            </a:r>
          </a:p>
          <a:p>
            <a:pPr marL="0" indent="0">
              <a:buNone/>
            </a:pPr>
            <a:r>
              <a:rPr lang="en-GB" sz="1800" dirty="0"/>
              <a:t>•	The barriers and detection controls must delay an intruder until humans can assess what is happening and then respond before the intruder achieves her objectives and to minimize adverse human impact;</a:t>
            </a:r>
          </a:p>
          <a:p>
            <a:pPr marL="0" indent="0">
              <a:buNone/>
            </a:pPr>
            <a:r>
              <a:rPr lang="en-GB" sz="1800" dirty="0"/>
              <a:t>•	Finally, we need the ability to recover business operation </a:t>
            </a:r>
          </a:p>
          <a:p>
            <a:endParaRPr lang="en-GB" sz="1400" dirty="0"/>
          </a:p>
        </p:txBody>
      </p:sp>
      <p:pic>
        <p:nvPicPr>
          <p:cNvPr id="4" name="Picture 3">
            <a:extLst>
              <a:ext uri="{FF2B5EF4-FFF2-40B4-BE49-F238E27FC236}">
                <a16:creationId xmlns:a16="http://schemas.microsoft.com/office/drawing/2014/main" id="{5443A564-7722-05E6-40B2-62ACE961DB28}"/>
              </a:ext>
            </a:extLst>
          </p:cNvPr>
          <p:cNvPicPr>
            <a:picLocks noChangeAspect="1"/>
          </p:cNvPicPr>
          <p:nvPr/>
        </p:nvPicPr>
        <p:blipFill rotWithShape="1">
          <a:blip r:embed="rId3"/>
          <a:srcRect l="11865" r="1" b="1"/>
          <a:stretch/>
        </p:blipFill>
        <p:spPr>
          <a:xfrm>
            <a:off x="5089243" y="877413"/>
            <a:ext cx="6222628" cy="5043096"/>
          </a:xfrm>
          <a:prstGeom prst="rect">
            <a:avLst/>
          </a:prstGeom>
        </p:spPr>
      </p:pic>
      <p:grpSp>
        <p:nvGrpSpPr>
          <p:cNvPr id="12" name="Group 11">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0" name="Rectangle 9">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523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E34F170B-8CE8-B4FD-3D3D-7E91D674D8BF}"/>
              </a:ext>
            </a:extLst>
          </p:cNvPr>
          <p:cNvSpPr>
            <a:spLocks noGrp="1"/>
          </p:cNvSpPr>
          <p:nvPr>
            <p:ph type="title"/>
          </p:nvPr>
        </p:nvSpPr>
        <p:spPr>
          <a:xfrm>
            <a:off x="2232252" y="633046"/>
            <a:ext cx="4463623" cy="1314996"/>
          </a:xfrm>
        </p:spPr>
        <p:txBody>
          <a:bodyPr anchor="b">
            <a:normAutofit/>
          </a:bodyPr>
          <a:lstStyle/>
          <a:p>
            <a:r>
              <a:rPr lang="ro-RO" sz="2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What a physical security system must ensure:</a:t>
            </a:r>
            <a:br>
              <a:rPr lang="en-GB" sz="28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br>
            <a:endParaRPr lang="en-GB" sz="2800">
              <a:solidFill>
                <a:schemeClr val="bg1"/>
              </a:solidFill>
            </a:endParaRPr>
          </a:p>
        </p:txBody>
      </p:sp>
      <p:sp>
        <p:nvSpPr>
          <p:cNvPr id="13" name="Freeform: Shape 1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F4F38A9F-76A8-5C07-0D25-D66650278D4D}"/>
              </a:ext>
            </a:extLst>
          </p:cNvPr>
          <p:cNvSpPr>
            <a:spLocks noGrp="1"/>
          </p:cNvSpPr>
          <p:nvPr>
            <p:ph idx="1"/>
          </p:nvPr>
        </p:nvSpPr>
        <p:spPr>
          <a:xfrm>
            <a:off x="2232252" y="2125737"/>
            <a:ext cx="4463623" cy="4044463"/>
          </a:xfrm>
        </p:spPr>
        <p:txBody>
          <a:bodyPr>
            <a:normAutofit/>
          </a:bodyPr>
          <a:lstStyle/>
          <a:p>
            <a:pPr marL="342900" lvl="0" indent="-342900">
              <a:buFont typeface="+mj-lt"/>
              <a:buAutoNum type="arabicPeriod"/>
            </a:pPr>
            <a:r>
              <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Deterrence</a:t>
            </a:r>
            <a:endParaRPr lang="en-GB">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Detection</a:t>
            </a:r>
            <a:endParaRPr lang="en-GB">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Delay</a:t>
            </a:r>
            <a:endParaRPr lang="en-GB">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Assessment</a:t>
            </a:r>
            <a:endParaRPr lang="en-GB">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US">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Delay</a:t>
            </a:r>
            <a:endParaRPr lang="en-GB">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ro-RO">
                <a:solidFill>
                  <a:schemeClr val="bg1"/>
                </a:solidFill>
                <a:effectLst/>
                <a:latin typeface="Times New Roman" panose="02020603050405020304" pitchFamily="18" charset="0"/>
                <a:ea typeface="Calibri" panose="020F0502020204030204" pitchFamily="34" charset="0"/>
              </a:rPr>
              <a:t>6. Recovery</a:t>
            </a:r>
            <a:endParaRPr lang="en-GB">
              <a:solidFill>
                <a:schemeClr val="bg1"/>
              </a:solidFill>
            </a:endParaRPr>
          </a:p>
        </p:txBody>
      </p:sp>
      <p:sp>
        <p:nvSpPr>
          <p:cNvPr id="17" name="Freeform: Shape 16">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9" name="Freeform: Shape 18">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descr="A person using a walkie talkie&#10;&#10;Description automatically generated">
            <a:extLst>
              <a:ext uri="{FF2B5EF4-FFF2-40B4-BE49-F238E27FC236}">
                <a16:creationId xmlns:a16="http://schemas.microsoft.com/office/drawing/2014/main" id="{AE7A5A90-44B5-FE90-802C-5424E53B3CD1}"/>
              </a:ext>
            </a:extLst>
          </p:cNvPr>
          <p:cNvPicPr>
            <a:picLocks noChangeAspect="1"/>
          </p:cNvPicPr>
          <p:nvPr/>
        </p:nvPicPr>
        <p:blipFill rotWithShape="1">
          <a:blip r:embed="rId3"/>
          <a:srcRect l="31891" r="16020" b="1"/>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23"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4310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erson touching a screen with icons&#10;&#10;Description automatically generated">
            <a:extLst>
              <a:ext uri="{FF2B5EF4-FFF2-40B4-BE49-F238E27FC236}">
                <a16:creationId xmlns:a16="http://schemas.microsoft.com/office/drawing/2014/main" id="{BF5446D8-6377-879E-2994-1000AD617FD4}"/>
              </a:ext>
            </a:extLst>
          </p:cNvPr>
          <p:cNvPicPr>
            <a:picLocks noChangeAspect="1"/>
          </p:cNvPicPr>
          <p:nvPr/>
        </p:nvPicPr>
        <p:blipFill rotWithShape="1">
          <a:blip r:embed="rId3"/>
          <a:srcRect l="26037" r="17478" b="1"/>
          <a:stretch/>
        </p:blipFill>
        <p:spPr>
          <a:xfrm>
            <a:off x="2511713" y="3104705"/>
            <a:ext cx="3634674" cy="3217333"/>
          </a:xfrm>
          <a:prstGeom prst="rect">
            <a:avLst/>
          </a:prstGeom>
        </p:spPr>
      </p:pic>
      <p:grpSp>
        <p:nvGrpSpPr>
          <p:cNvPr id="11" name="Group 10">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35" name="Rectangle 34">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0C40C9-E0CD-0726-08C8-22A5837FAB46}"/>
              </a:ext>
            </a:extLst>
          </p:cNvPr>
          <p:cNvSpPr>
            <a:spLocks noGrp="1"/>
          </p:cNvSpPr>
          <p:nvPr>
            <p:ph type="title"/>
          </p:nvPr>
        </p:nvSpPr>
        <p:spPr>
          <a:xfrm>
            <a:off x="740584" y="859808"/>
            <a:ext cx="3543197" cy="2878986"/>
          </a:xfrm>
        </p:spPr>
        <p:txBody>
          <a:bodyPr>
            <a:normAutofit/>
          </a:bodyPr>
          <a:lstStyle/>
          <a:p>
            <a:pPr algn="ctr"/>
            <a:r>
              <a:rPr lang="ro-RO" sz="37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physical security management include: </a:t>
            </a:r>
            <a:br>
              <a:rPr lang="en-GB" sz="37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br>
            <a:endParaRPr lang="en-GB" sz="3700">
              <a:solidFill>
                <a:schemeClr val="bg1"/>
              </a:solidFill>
            </a:endParaRPr>
          </a:p>
        </p:txBody>
      </p:sp>
      <p:grpSp>
        <p:nvGrpSpPr>
          <p:cNvPr id="51"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bg1"/>
          </a:solidFill>
        </p:grpSpPr>
        <p:sp>
          <p:nvSpPr>
            <p:cNvPr id="52" name="Freeform: Shape 51">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5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55" name="Freeform: Shape 5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36"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bg1"/>
          </a:solidFill>
        </p:grpSpPr>
        <p:sp>
          <p:nvSpPr>
            <p:cNvPr id="37" name="Freeform: Shape 36">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29E2789E-1DAC-B73F-5D87-C61CB9A16C2C}"/>
              </a:ext>
            </a:extLst>
          </p:cNvPr>
          <p:cNvSpPr>
            <a:spLocks noGrp="1"/>
          </p:cNvSpPr>
          <p:nvPr>
            <p:ph idx="1"/>
          </p:nvPr>
        </p:nvSpPr>
        <p:spPr>
          <a:xfrm>
            <a:off x="6572070" y="1130846"/>
            <a:ext cx="4879971" cy="4351338"/>
          </a:xfrm>
        </p:spPr>
        <p:txBody>
          <a:bodyPr>
            <a:normAutofit/>
          </a:bodyPr>
          <a:lstStyle/>
          <a:p>
            <a:pPr marL="0" indent="0">
              <a:buNone/>
            </a:pPr>
            <a:r>
              <a:rPr lang="ro-RO"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Policies and procedures</a:t>
            </a:r>
            <a:endParaRPr lang="en-GB"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Facility management</a:t>
            </a:r>
            <a:endParaRPr lang="en-GB"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Background checks</a:t>
            </a:r>
            <a:endParaRPr lang="en-GB"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Training</a:t>
            </a:r>
            <a:endParaRPr lang="en-GB"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And incident response</a:t>
            </a:r>
            <a:endParaRPr lang="en-GB"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ro-RO"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GB"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ro-RO" sz="2000">
                <a:solidFill>
                  <a:schemeClr val="bg1"/>
                </a:solidFill>
                <a:effectLst/>
                <a:latin typeface="Times New Roman" panose="02020603050405020304" pitchFamily="18" charset="0"/>
                <a:ea typeface="Calibri" panose="020F0502020204030204" pitchFamily="34" charset="0"/>
              </a:rPr>
              <a:t>In other words, policies identify management’s expectations while the other administrative efforts ensure facility design, hiring, employee participation, and effective intruder response.</a:t>
            </a:r>
            <a:endParaRPr lang="en-GB" sz="2000">
              <a:solidFill>
                <a:schemeClr val="bg1"/>
              </a:solidFill>
            </a:endParaRPr>
          </a:p>
        </p:txBody>
      </p:sp>
    </p:spTree>
    <p:extLst>
      <p:ext uri="{BB962C8B-B14F-4D97-AF65-F5344CB8AC3E}">
        <p14:creationId xmlns:p14="http://schemas.microsoft.com/office/powerpoint/2010/main" val="3544698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2035C-CF80-EF56-EA2F-4C74604AC80E}"/>
              </a:ext>
            </a:extLst>
          </p:cNvPr>
          <p:cNvSpPr>
            <a:spLocks noGrp="1"/>
          </p:cNvSpPr>
          <p:nvPr>
            <p:ph type="title"/>
          </p:nvPr>
        </p:nvSpPr>
        <p:spPr>
          <a:xfrm>
            <a:off x="838200" y="365125"/>
            <a:ext cx="10515600" cy="1325563"/>
          </a:xfrm>
        </p:spPr>
        <p:txBody>
          <a:bodyPr>
            <a:normAutofit/>
          </a:bodyPr>
          <a:lstStyle/>
          <a:p>
            <a:r>
              <a:rPr lang="ro-RO" dirty="0"/>
              <a:t>Physical Security </a:t>
            </a:r>
            <a:r>
              <a:rPr lang="en-GB" dirty="0"/>
              <a:t>Policies and Procedures</a:t>
            </a:r>
            <a:br>
              <a:rPr lang="en-GB" dirty="0"/>
            </a:br>
            <a:endParaRPr lang="en-GB" dirty="0"/>
          </a:p>
        </p:txBody>
      </p:sp>
      <p:sp>
        <p:nvSpPr>
          <p:cNvPr id="3" name="Content Placeholder 2">
            <a:extLst>
              <a:ext uri="{FF2B5EF4-FFF2-40B4-BE49-F238E27FC236}">
                <a16:creationId xmlns:a16="http://schemas.microsoft.com/office/drawing/2014/main" id="{85A4D2F0-7C97-BCBA-FED1-4F79FC4C36A7}"/>
              </a:ext>
            </a:extLst>
          </p:cNvPr>
          <p:cNvSpPr>
            <a:spLocks noGrp="1"/>
          </p:cNvSpPr>
          <p:nvPr>
            <p:ph idx="1"/>
          </p:nvPr>
        </p:nvSpPr>
        <p:spPr>
          <a:xfrm>
            <a:off x="838201" y="2013625"/>
            <a:ext cx="4614759" cy="4163337"/>
          </a:xfrm>
        </p:spPr>
        <p:txBody>
          <a:bodyPr>
            <a:normAutofit/>
          </a:bodyPr>
          <a:lstStyle/>
          <a:p>
            <a:endParaRPr lang="en-GB" sz="2000"/>
          </a:p>
          <a:p>
            <a:endParaRPr lang="en-GB" sz="2000"/>
          </a:p>
          <a:p>
            <a:r>
              <a:rPr lang="en-GB" sz="2000"/>
              <a:t>Policies result in standards and guidelines for identifying physical access controls, barriers, and facility siting based on risk asessment (impact and probability).  </a:t>
            </a:r>
          </a:p>
          <a:p>
            <a:r>
              <a:rPr lang="en-GB" sz="2000"/>
              <a:t>Policies also define security zones, covered later, and the associated security requirements.</a:t>
            </a:r>
          </a:p>
          <a:p>
            <a:endParaRPr lang="en-GB" sz="2000"/>
          </a:p>
        </p:txBody>
      </p:sp>
      <p:pic>
        <p:nvPicPr>
          <p:cNvPr id="4" name="Picture 3" descr="A hand writing on a blackboard&#10;&#10;Description automatically generated">
            <a:extLst>
              <a:ext uri="{FF2B5EF4-FFF2-40B4-BE49-F238E27FC236}">
                <a16:creationId xmlns:a16="http://schemas.microsoft.com/office/drawing/2014/main" id="{20EE99E0-4AC6-56C4-1F71-A5BDC39694AD}"/>
              </a:ext>
            </a:extLst>
          </p:cNvPr>
          <p:cNvPicPr>
            <a:picLocks noChangeAspect="1"/>
          </p:cNvPicPr>
          <p:nvPr/>
        </p:nvPicPr>
        <p:blipFill rotWithShape="1">
          <a:blip r:embed="rId3"/>
          <a:srcRect r="5999"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419181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E082C8-4573-ECBE-3B08-563685D94CFD}"/>
              </a:ext>
            </a:extLst>
          </p:cNvPr>
          <p:cNvPicPr>
            <a:picLocks noChangeAspect="1"/>
          </p:cNvPicPr>
          <p:nvPr/>
        </p:nvPicPr>
        <p:blipFill>
          <a:blip r:embed="rId3"/>
          <a:stretch>
            <a:fillRect/>
          </a:stretch>
        </p:blipFill>
        <p:spPr>
          <a:xfrm>
            <a:off x="612518" y="1046112"/>
            <a:ext cx="4793644" cy="4772338"/>
          </a:xfrm>
          <a:prstGeom prst="rect">
            <a:avLst/>
          </a:prstGeom>
        </p:spPr>
      </p:pic>
      <p:grpSp>
        <p:nvGrpSpPr>
          <p:cNvPr id="9" name="Group 8">
            <a:extLst>
              <a:ext uri="{FF2B5EF4-FFF2-40B4-BE49-F238E27FC236}">
                <a16:creationId xmlns:a16="http://schemas.microsoft.com/office/drawing/2014/main" id="{9B991AFC-21D0-28BD-C527-F66B1B56F8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64608" y="74723"/>
            <a:ext cx="1821184" cy="2084383"/>
            <a:chOff x="10264608" y="74723"/>
            <a:chExt cx="1821184" cy="2084383"/>
          </a:xfrm>
        </p:grpSpPr>
        <p:sp>
          <p:nvSpPr>
            <p:cNvPr id="10" name="Freeform: Shape 9">
              <a:extLst>
                <a:ext uri="{FF2B5EF4-FFF2-40B4-BE49-F238E27FC236}">
                  <a16:creationId xmlns:a16="http://schemas.microsoft.com/office/drawing/2014/main" id="{D4420C61-30B9-D26F-6720-C32154CA3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1465047" flipV="1">
              <a:off x="11636678" y="400406"/>
              <a:ext cx="413532" cy="36865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1205" h="5864449">
                  <a:moveTo>
                    <a:pt x="2780481" y="-2"/>
                  </a:moveTo>
                  <a:cubicBezTo>
                    <a:pt x="3471109" y="183340"/>
                    <a:pt x="4437309" y="1599245"/>
                    <a:pt x="4737647" y="2234093"/>
                  </a:cubicBezTo>
                  <a:cubicBezTo>
                    <a:pt x="5037985" y="2868941"/>
                    <a:pt x="4730843" y="3539758"/>
                    <a:pt x="4452769" y="4137274"/>
                  </a:cubicBezTo>
                  <a:cubicBezTo>
                    <a:pt x="4174695" y="4734790"/>
                    <a:pt x="3382031" y="5704221"/>
                    <a:pt x="3069205" y="5819190"/>
                  </a:cubicBezTo>
                  <a:cubicBezTo>
                    <a:pt x="2358359" y="6040255"/>
                    <a:pt x="1581959" y="5401313"/>
                    <a:pt x="1076274" y="4985423"/>
                  </a:cubicBezTo>
                  <a:cubicBezTo>
                    <a:pt x="570590" y="4569533"/>
                    <a:pt x="146935" y="3953087"/>
                    <a:pt x="35098" y="3323852"/>
                  </a:cubicBezTo>
                  <a:cubicBezTo>
                    <a:pt x="-92687" y="2646770"/>
                    <a:pt x="136312" y="1688019"/>
                    <a:pt x="593876" y="1134043"/>
                  </a:cubicBezTo>
                  <a:cubicBezTo>
                    <a:pt x="1051440" y="580067"/>
                    <a:pt x="2127808" y="30746"/>
                    <a:pt x="2780481" y="-2"/>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38505720-2558-A390-8612-99A55D48F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720743B-9C97-37DF-D56A-D2A9E750B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9C3539A-A126-556F-3B61-690C785C7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10264608" y="74723"/>
              <a:ext cx="1083994" cy="1037613"/>
            </a:xfrm>
            <a:custGeom>
              <a:avLst/>
              <a:gdLst>
                <a:gd name="connsiteX0" fmla="*/ 886520 w 1083994"/>
                <a:gd name="connsiteY0" fmla="*/ 0 h 1037613"/>
                <a:gd name="connsiteX1" fmla="*/ 990233 w 1083994"/>
                <a:gd name="connsiteY1" fmla="*/ 29654 h 1037613"/>
                <a:gd name="connsiteX2" fmla="*/ 993535 w 1083994"/>
                <a:gd name="connsiteY2" fmla="*/ 43082 h 1037613"/>
                <a:gd name="connsiteX3" fmla="*/ 1051675 w 1083994"/>
                <a:gd name="connsiteY3" fmla="*/ 356973 h 1037613"/>
                <a:gd name="connsiteX4" fmla="*/ 1083975 w 1083994"/>
                <a:gd name="connsiteY4" fmla="*/ 602023 h 1037613"/>
                <a:gd name="connsiteX5" fmla="*/ 966613 w 1083994"/>
                <a:gd name="connsiteY5" fmla="*/ 901753 h 1037613"/>
                <a:gd name="connsiteX6" fmla="*/ 713135 w 1083994"/>
                <a:gd name="connsiteY6" fmla="*/ 1026319 h 1037613"/>
                <a:gd name="connsiteX7" fmla="*/ 318855 w 1083994"/>
                <a:gd name="connsiteY7" fmla="*/ 989106 h 1037613"/>
                <a:gd name="connsiteX8" fmla="*/ 128776 w 1083994"/>
                <a:gd name="connsiteY8" fmla="*/ 649273 h 1037613"/>
                <a:gd name="connsiteX9" fmla="*/ 0 w 1083994"/>
                <a:gd name="connsiteY9" fmla="*/ 49738 h 1037613"/>
                <a:gd name="connsiteX10" fmla="*/ 620956 w 1083994"/>
                <a:gd name="connsiteY10" fmla="*/ 642355 h 1037613"/>
                <a:gd name="connsiteX11" fmla="*/ 886064 w 1083994"/>
                <a:gd name="connsiteY11" fmla="*/ 1039 h 10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3">
                  <a:moveTo>
                    <a:pt x="886520" y="0"/>
                  </a:moveTo>
                  <a:lnTo>
                    <a:pt x="990233" y="29654"/>
                  </a:lnTo>
                  <a:lnTo>
                    <a:pt x="993535" y="43082"/>
                  </a:lnTo>
                  <a:cubicBezTo>
                    <a:pt x="1016489" y="140998"/>
                    <a:pt x="1041157" y="264776"/>
                    <a:pt x="1051675" y="356973"/>
                  </a:cubicBezTo>
                  <a:lnTo>
                    <a:pt x="1083975" y="602023"/>
                  </a:lnTo>
                  <a:cubicBezTo>
                    <a:pt x="1084789" y="765231"/>
                    <a:pt x="1059669" y="806637"/>
                    <a:pt x="966613" y="901753"/>
                  </a:cubicBezTo>
                  <a:cubicBezTo>
                    <a:pt x="910153" y="966250"/>
                    <a:pt x="821095" y="1011760"/>
                    <a:pt x="713135" y="1026319"/>
                  </a:cubicBezTo>
                  <a:cubicBezTo>
                    <a:pt x="605175" y="1040878"/>
                    <a:pt x="416248" y="1051946"/>
                    <a:pt x="318855" y="989106"/>
                  </a:cubicBezTo>
                  <a:cubicBezTo>
                    <a:pt x="221462" y="926265"/>
                    <a:pt x="147001" y="727446"/>
                    <a:pt x="128776" y="649273"/>
                  </a:cubicBezTo>
                  <a:cubicBezTo>
                    <a:pt x="93895" y="519198"/>
                    <a:pt x="28063" y="235695"/>
                    <a:pt x="0" y="49738"/>
                  </a:cubicBezTo>
                  <a:cubicBezTo>
                    <a:pt x="152500" y="20987"/>
                    <a:pt x="429040" y="429202"/>
                    <a:pt x="620956" y="642355"/>
                  </a:cubicBezTo>
                  <a:cubicBezTo>
                    <a:pt x="695371" y="468649"/>
                    <a:pt x="814439" y="166732"/>
                    <a:pt x="886064" y="1039"/>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E5089FB1-F28D-0DD0-436F-D094F3C82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10264609" y="74723"/>
              <a:ext cx="1083994" cy="1037611"/>
            </a:xfrm>
            <a:custGeom>
              <a:avLst/>
              <a:gdLst>
                <a:gd name="connsiteX0" fmla="*/ 886519 w 1083994"/>
                <a:gd name="connsiteY0" fmla="*/ 0 h 1037611"/>
                <a:gd name="connsiteX1" fmla="*/ 990233 w 1083994"/>
                <a:gd name="connsiteY1" fmla="*/ 29654 h 1037611"/>
                <a:gd name="connsiteX2" fmla="*/ 993535 w 1083994"/>
                <a:gd name="connsiteY2" fmla="*/ 43080 h 1037611"/>
                <a:gd name="connsiteX3" fmla="*/ 1051675 w 1083994"/>
                <a:gd name="connsiteY3" fmla="*/ 356971 h 1037611"/>
                <a:gd name="connsiteX4" fmla="*/ 1083975 w 1083994"/>
                <a:gd name="connsiteY4" fmla="*/ 602021 h 1037611"/>
                <a:gd name="connsiteX5" fmla="*/ 966613 w 1083994"/>
                <a:gd name="connsiteY5" fmla="*/ 901751 h 1037611"/>
                <a:gd name="connsiteX6" fmla="*/ 713135 w 1083994"/>
                <a:gd name="connsiteY6" fmla="*/ 1026317 h 1037611"/>
                <a:gd name="connsiteX7" fmla="*/ 318855 w 1083994"/>
                <a:gd name="connsiteY7" fmla="*/ 989104 h 1037611"/>
                <a:gd name="connsiteX8" fmla="*/ 128776 w 1083994"/>
                <a:gd name="connsiteY8" fmla="*/ 649271 h 1037611"/>
                <a:gd name="connsiteX9" fmla="*/ 0 w 1083994"/>
                <a:gd name="connsiteY9" fmla="*/ 49736 h 1037611"/>
                <a:gd name="connsiteX10" fmla="*/ 620956 w 1083994"/>
                <a:gd name="connsiteY10" fmla="*/ 642353 h 1037611"/>
                <a:gd name="connsiteX11" fmla="*/ 886064 w 1083994"/>
                <a:gd name="connsiteY11" fmla="*/ 1037 h 10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1">
                  <a:moveTo>
                    <a:pt x="886519" y="0"/>
                  </a:moveTo>
                  <a:lnTo>
                    <a:pt x="990233" y="29654"/>
                  </a:lnTo>
                  <a:lnTo>
                    <a:pt x="993535" y="43080"/>
                  </a:lnTo>
                  <a:cubicBezTo>
                    <a:pt x="1016489" y="140996"/>
                    <a:pt x="1041157" y="264774"/>
                    <a:pt x="1051675" y="356971"/>
                  </a:cubicBezTo>
                  <a:lnTo>
                    <a:pt x="1083975" y="602021"/>
                  </a:lnTo>
                  <a:cubicBezTo>
                    <a:pt x="1084789" y="765229"/>
                    <a:pt x="1059669" y="806635"/>
                    <a:pt x="966613" y="901751"/>
                  </a:cubicBezTo>
                  <a:cubicBezTo>
                    <a:pt x="910153" y="966248"/>
                    <a:pt x="821095" y="1011758"/>
                    <a:pt x="713135" y="1026317"/>
                  </a:cubicBezTo>
                  <a:cubicBezTo>
                    <a:pt x="605175" y="1040876"/>
                    <a:pt x="416248" y="1051944"/>
                    <a:pt x="318855" y="989104"/>
                  </a:cubicBezTo>
                  <a:cubicBezTo>
                    <a:pt x="221462" y="926263"/>
                    <a:pt x="147001" y="727444"/>
                    <a:pt x="128776" y="649271"/>
                  </a:cubicBezTo>
                  <a:cubicBezTo>
                    <a:pt x="93895" y="519196"/>
                    <a:pt x="28063" y="235693"/>
                    <a:pt x="0" y="49736"/>
                  </a:cubicBezTo>
                  <a:cubicBezTo>
                    <a:pt x="152500" y="20985"/>
                    <a:pt x="429040" y="429200"/>
                    <a:pt x="620956" y="642353"/>
                  </a:cubicBezTo>
                  <a:cubicBezTo>
                    <a:pt x="695371" y="468647"/>
                    <a:pt x="814439" y="166730"/>
                    <a:pt x="886064" y="1037"/>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ontent Placeholder 2">
            <a:extLst>
              <a:ext uri="{FF2B5EF4-FFF2-40B4-BE49-F238E27FC236}">
                <a16:creationId xmlns:a16="http://schemas.microsoft.com/office/drawing/2014/main" id="{78D3DDB7-C601-F3DE-CDD0-FD22D9603D3B}"/>
              </a:ext>
            </a:extLst>
          </p:cNvPr>
          <p:cNvSpPr>
            <a:spLocks noGrp="1"/>
          </p:cNvSpPr>
          <p:nvPr>
            <p:ph idx="1"/>
          </p:nvPr>
        </p:nvSpPr>
        <p:spPr>
          <a:xfrm>
            <a:off x="6095999" y="513709"/>
            <a:ext cx="5585717" cy="5656028"/>
          </a:xfrm>
        </p:spPr>
        <p:txBody>
          <a:bodyPr>
            <a:normAutofit fontScale="62500" lnSpcReduction="20000"/>
          </a:bodyPr>
          <a:lstStyle/>
          <a:p>
            <a:r>
              <a:rPr lang="en-GB" dirty="0">
                <a:solidFill>
                  <a:schemeClr val="tx2"/>
                </a:solidFill>
              </a:rPr>
              <a:t>One of the biggest rules a policy should cover is reasonable and appropriate site locations.  </a:t>
            </a:r>
          </a:p>
          <a:p>
            <a:r>
              <a:rPr lang="en-GB" dirty="0">
                <a:solidFill>
                  <a:schemeClr val="tx2"/>
                </a:solidFill>
              </a:rPr>
              <a:t>Things to consider when determining where to place a facility include</a:t>
            </a:r>
          </a:p>
          <a:p>
            <a:endParaRPr lang="en-GB" dirty="0">
              <a:solidFill>
                <a:schemeClr val="tx2"/>
              </a:solidFill>
            </a:endParaRPr>
          </a:p>
          <a:p>
            <a:r>
              <a:rPr lang="en-GB" dirty="0">
                <a:solidFill>
                  <a:schemeClr val="tx2"/>
                </a:solidFill>
              </a:rPr>
              <a:t>•	High pedestrian traffic</a:t>
            </a:r>
          </a:p>
          <a:p>
            <a:r>
              <a:rPr lang="en-GB" dirty="0">
                <a:solidFill>
                  <a:schemeClr val="tx2"/>
                </a:solidFill>
              </a:rPr>
              <a:t>•	High vehicular traffic</a:t>
            </a:r>
          </a:p>
          <a:p>
            <a:r>
              <a:rPr lang="en-GB" dirty="0">
                <a:solidFill>
                  <a:schemeClr val="tx2"/>
                </a:solidFill>
              </a:rPr>
              <a:t>•	Obscured visibility</a:t>
            </a:r>
          </a:p>
          <a:p>
            <a:r>
              <a:rPr lang="en-GB" dirty="0">
                <a:solidFill>
                  <a:schemeClr val="tx2"/>
                </a:solidFill>
              </a:rPr>
              <a:t>•	High local crime rate</a:t>
            </a:r>
          </a:p>
          <a:p>
            <a:r>
              <a:rPr lang="en-GB" dirty="0">
                <a:solidFill>
                  <a:schemeClr val="tx2"/>
                </a:solidFill>
              </a:rPr>
              <a:t>•	Ineffective or rare police presence</a:t>
            </a:r>
          </a:p>
          <a:p>
            <a:r>
              <a:rPr lang="en-GB" dirty="0">
                <a:solidFill>
                  <a:schemeClr val="tx2"/>
                </a:solidFill>
              </a:rPr>
              <a:t>•	Local governments and courts that are not always aligned with the law and what is ethical</a:t>
            </a:r>
          </a:p>
          <a:p>
            <a:r>
              <a:rPr lang="en-GB" dirty="0">
                <a:solidFill>
                  <a:schemeClr val="tx2"/>
                </a:solidFill>
              </a:rPr>
              <a:t>•	Significant </a:t>
            </a:r>
            <a:r>
              <a:rPr lang="en-GB" dirty="0" err="1">
                <a:solidFill>
                  <a:schemeClr val="tx2"/>
                </a:solidFill>
              </a:rPr>
              <a:t>labor</a:t>
            </a:r>
            <a:r>
              <a:rPr lang="en-GB" dirty="0">
                <a:solidFill>
                  <a:schemeClr val="tx2"/>
                </a:solidFill>
              </a:rPr>
              <a:t> unrest</a:t>
            </a:r>
          </a:p>
          <a:p>
            <a:endParaRPr lang="en-GB" dirty="0">
              <a:solidFill>
                <a:schemeClr val="tx2"/>
              </a:solidFill>
            </a:endParaRPr>
          </a:p>
          <a:p>
            <a:r>
              <a:rPr lang="en-GB" dirty="0">
                <a:solidFill>
                  <a:schemeClr val="tx2"/>
                </a:solidFill>
              </a:rPr>
              <a:t>Placing a facility where overall risk is acceptable is the first step in securing it.</a:t>
            </a:r>
            <a:endParaRPr lang="ro-RO" dirty="0">
              <a:solidFill>
                <a:schemeClr val="tx2"/>
              </a:solidFill>
            </a:endParaRPr>
          </a:p>
          <a:p>
            <a:endParaRPr lang="ro-RO" dirty="0">
              <a:solidFill>
                <a:schemeClr val="tx2"/>
              </a:solidFill>
            </a:endParaRPr>
          </a:p>
          <a:p>
            <a:r>
              <a:rPr lang="en-GB" dirty="0">
                <a:solidFill>
                  <a:schemeClr val="tx2"/>
                </a:solidFill>
                <a:hlinkClick r:id="rId4"/>
              </a:rPr>
              <a:t>https://www.youtube.com/watch?v=Zd-GVmtgwGI</a:t>
            </a:r>
            <a:endParaRPr lang="ro-RO" dirty="0">
              <a:solidFill>
                <a:schemeClr val="tx2"/>
              </a:solidFill>
            </a:endParaRPr>
          </a:p>
          <a:p>
            <a:endParaRPr lang="en-GB" sz="800" dirty="0">
              <a:solidFill>
                <a:schemeClr val="tx2"/>
              </a:solidFill>
            </a:endParaRPr>
          </a:p>
          <a:p>
            <a:endParaRPr lang="en-GB" sz="800" dirty="0">
              <a:solidFill>
                <a:schemeClr val="tx2"/>
              </a:solidFill>
            </a:endParaRPr>
          </a:p>
        </p:txBody>
      </p:sp>
    </p:spTree>
    <p:extLst>
      <p:ext uri="{BB962C8B-B14F-4D97-AF65-F5344CB8AC3E}">
        <p14:creationId xmlns:p14="http://schemas.microsoft.com/office/powerpoint/2010/main" val="3126985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C38446C-1161-8543-4ECF-D405BCFE1C9C}"/>
              </a:ext>
            </a:extLst>
          </p:cNvPr>
          <p:cNvSpPr>
            <a:spLocks noGrp="1"/>
          </p:cNvSpPr>
          <p:nvPr>
            <p:ph type="title"/>
          </p:nvPr>
        </p:nvSpPr>
        <p:spPr>
          <a:xfrm>
            <a:off x="838200" y="365125"/>
            <a:ext cx="5393361" cy="1325563"/>
          </a:xfrm>
        </p:spPr>
        <p:txBody>
          <a:bodyPr>
            <a:normAutofit/>
          </a:bodyPr>
          <a:lstStyle/>
          <a:p>
            <a:r>
              <a:rPr lang="en-GB" sz="2800"/>
              <a:t>Functional areas of the organization:</a:t>
            </a:r>
            <a:br>
              <a:rPr lang="en-GB" sz="2800"/>
            </a:br>
            <a:endParaRPr lang="en-GB" sz="2800"/>
          </a:p>
        </p:txBody>
      </p:sp>
      <p:sp>
        <p:nvSpPr>
          <p:cNvPr id="11" name="Freeform: Shape 1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C57D577-EE1A-663A-889B-CCD322F1765B}"/>
              </a:ext>
            </a:extLst>
          </p:cNvPr>
          <p:cNvSpPr>
            <a:spLocks noGrp="1"/>
          </p:cNvSpPr>
          <p:nvPr>
            <p:ph idx="1"/>
          </p:nvPr>
        </p:nvSpPr>
        <p:spPr>
          <a:xfrm>
            <a:off x="297952" y="1160980"/>
            <a:ext cx="5933610" cy="5465851"/>
          </a:xfrm>
        </p:spPr>
        <p:txBody>
          <a:bodyPr>
            <a:normAutofit fontScale="77500" lnSpcReduction="20000"/>
          </a:bodyPr>
          <a:lstStyle/>
          <a:p>
            <a:r>
              <a:rPr lang="en-GB" sz="2600"/>
              <a:t>a) the access area in the unit and the perimeter area</a:t>
            </a:r>
          </a:p>
          <a:p>
            <a:r>
              <a:rPr lang="en-GB" sz="2600"/>
              <a:t>b) trading area</a:t>
            </a:r>
          </a:p>
          <a:p>
            <a:r>
              <a:rPr lang="en-GB" sz="2600"/>
              <a:t>c) storage area</a:t>
            </a:r>
          </a:p>
          <a:p>
            <a:r>
              <a:rPr lang="en-GB" sz="2600"/>
              <a:t>d) exposure area</a:t>
            </a:r>
          </a:p>
          <a:p>
            <a:r>
              <a:rPr lang="en-GB" sz="2600"/>
              <a:t>e) the transfer area</a:t>
            </a:r>
          </a:p>
          <a:p>
            <a:r>
              <a:rPr lang="en-GB" sz="2600"/>
              <a:t>f) processing area - work</a:t>
            </a:r>
          </a:p>
          <a:p>
            <a:r>
              <a:rPr lang="en-GB" sz="2600"/>
              <a:t>g) security equipment area</a:t>
            </a:r>
          </a:p>
          <a:p>
            <a:r>
              <a:rPr lang="en-GB" sz="2600"/>
              <a:t>h) transaction area with bank machines</a:t>
            </a:r>
          </a:p>
          <a:p>
            <a:endParaRPr lang="en-GB" sz="2600"/>
          </a:p>
          <a:p>
            <a:r>
              <a:rPr lang="en-GB" sz="2600"/>
              <a:t>Each security area is assessed for the associated risk.</a:t>
            </a:r>
          </a:p>
          <a:p>
            <a:r>
              <a:rPr lang="en-GB" sz="2600"/>
              <a:t>Like with all controls, applying the right controls in each risk case enables focusing mitigation where needed.</a:t>
            </a:r>
          </a:p>
          <a:p>
            <a:r>
              <a:rPr lang="en-GB" sz="2600"/>
              <a:t>The largest security zone is the facilities site.  The site might include one or more buildings and other structures.</a:t>
            </a:r>
            <a:r>
              <a:rPr lang="en-GB" sz="1300"/>
              <a:t> </a:t>
            </a:r>
            <a:endParaRPr lang="en-GB" sz="1300" dirty="0"/>
          </a:p>
        </p:txBody>
      </p:sp>
      <p:sp>
        <p:nvSpPr>
          <p:cNvPr id="13" name="Oval 1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AF7076-F43D-C73C-A906-5BFCF9B24C05}"/>
              </a:ext>
            </a:extLst>
          </p:cNvPr>
          <p:cNvPicPr>
            <a:picLocks noChangeAspect="1"/>
          </p:cNvPicPr>
          <p:nvPr/>
        </p:nvPicPr>
        <p:blipFill>
          <a:blip r:embed="rId3"/>
          <a:stretch>
            <a:fillRect/>
          </a:stretch>
        </p:blipFill>
        <p:spPr>
          <a:xfrm>
            <a:off x="6894856" y="1525143"/>
            <a:ext cx="4773380" cy="3994052"/>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5" name="Freeform: Shape 1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6734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touching a tablet&#10;&#10;Description automatically generated">
            <a:extLst>
              <a:ext uri="{FF2B5EF4-FFF2-40B4-BE49-F238E27FC236}">
                <a16:creationId xmlns:a16="http://schemas.microsoft.com/office/drawing/2014/main" id="{A768A7C7-287A-D362-49A5-B86205369D27}"/>
              </a:ext>
            </a:extLst>
          </p:cNvPr>
          <p:cNvPicPr>
            <a:picLocks noChangeAspect="1"/>
          </p:cNvPicPr>
          <p:nvPr/>
        </p:nvPicPr>
        <p:blipFill rotWithShape="1">
          <a:blip r:embed="rId3">
            <a:alphaModFix amt="35000"/>
          </a:blip>
          <a:srcRect t="6360" b="5405"/>
          <a:stretch/>
        </p:blipFill>
        <p:spPr>
          <a:xfrm>
            <a:off x="20" y="1"/>
            <a:ext cx="12191980" cy="6857999"/>
          </a:xfrm>
          <a:prstGeom prst="rect">
            <a:avLst/>
          </a:prstGeom>
        </p:spPr>
      </p:pic>
      <p:sp>
        <p:nvSpPr>
          <p:cNvPr id="2" name="Title 1">
            <a:extLst>
              <a:ext uri="{FF2B5EF4-FFF2-40B4-BE49-F238E27FC236}">
                <a16:creationId xmlns:a16="http://schemas.microsoft.com/office/drawing/2014/main" id="{196DD591-9CCB-83FD-F1FF-0E38BCDBF268}"/>
              </a:ext>
            </a:extLst>
          </p:cNvPr>
          <p:cNvSpPr>
            <a:spLocks noGrp="1"/>
          </p:cNvSpPr>
          <p:nvPr>
            <p:ph type="title"/>
          </p:nvPr>
        </p:nvSpPr>
        <p:spPr>
          <a:xfrm>
            <a:off x="838199" y="1065862"/>
            <a:ext cx="6052955" cy="4726276"/>
          </a:xfrm>
        </p:spPr>
        <p:txBody>
          <a:bodyPr>
            <a:normAutofit/>
          </a:bodyPr>
          <a:lstStyle/>
          <a:p>
            <a:pPr algn="r"/>
            <a:r>
              <a:rPr lang="en-GB" sz="6200" b="1" kern="0">
                <a:ln w="22225">
                  <a:solidFill>
                    <a:srgbClr val="FFFFFF"/>
                  </a:solidFill>
                </a:ln>
                <a:noFill/>
                <a:latin typeface="Times New Roman" panose="02020603050405020304" pitchFamily="18" charset="0"/>
                <a:ea typeface="Times New Roman" panose="02020603050405020304" pitchFamily="18" charset="0"/>
                <a:cs typeface="Times New Roman" panose="02020603050405020304" pitchFamily="18" charset="0"/>
              </a:rPr>
              <a:t>Physical Security System Components</a:t>
            </a:r>
            <a:br>
              <a:rPr lang="en-GB" sz="6200" kern="100">
                <a:ln w="22225">
                  <a:solidFill>
                    <a:srgbClr val="FFFFFF"/>
                  </a:solidFill>
                </a:ln>
                <a:noFill/>
                <a:latin typeface="Times New Roman" panose="02020603050405020304" pitchFamily="18" charset="0"/>
                <a:ea typeface="Calibri" panose="020F0502020204030204" pitchFamily="34" charset="0"/>
                <a:cs typeface="Times New Roman" panose="02020603050405020304" pitchFamily="18" charset="0"/>
              </a:rPr>
            </a:br>
            <a:endParaRPr lang="en-GB" sz="6200">
              <a:ln w="22225">
                <a:solidFill>
                  <a:srgbClr val="FFFFFF"/>
                </a:solidFill>
              </a:ln>
              <a:noFill/>
            </a:endParaRPr>
          </a:p>
        </p:txBody>
      </p:sp>
      <p:cxnSp>
        <p:nvCxnSpPr>
          <p:cNvPr id="14" name="Straight Connector 1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842790-A3CE-5C4E-7152-1B08A884531D}"/>
              </a:ext>
            </a:extLst>
          </p:cNvPr>
          <p:cNvSpPr>
            <a:spLocks noGrp="1"/>
          </p:cNvSpPr>
          <p:nvPr>
            <p:ph idx="1"/>
          </p:nvPr>
        </p:nvSpPr>
        <p:spPr>
          <a:xfrm>
            <a:off x="7534641" y="1065862"/>
            <a:ext cx="3860002" cy="4726276"/>
          </a:xfrm>
        </p:spPr>
        <p:txBody>
          <a:bodyPr anchor="ctr">
            <a:normAutofit/>
          </a:bodyPr>
          <a:lstStyle/>
          <a:p>
            <a:r>
              <a:rPr lang="en-GB" sz="2000"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Physical security is always a component of a wider security strategy, but it makes up a sizeable piece of this larger plan. </a:t>
            </a:r>
            <a:endParaRPr lang="en-GB" sz="20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GB" sz="2000"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Security experts agree that the three most important components of a physical security plan are:</a:t>
            </a:r>
            <a:endParaRPr lang="en-GB" sz="20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GB" sz="2000"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access control, </a:t>
            </a:r>
            <a:endParaRPr lang="en-GB" sz="20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GB" sz="2000"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surveillance, </a:t>
            </a:r>
            <a:endParaRPr lang="en-GB" sz="20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GB" sz="2000" kern="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security testing.</a:t>
            </a:r>
            <a:endParaRPr lang="en-GB" sz="20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sz="2000" dirty="0">
              <a:solidFill>
                <a:srgbClr val="FFFFFF"/>
              </a:solidFill>
            </a:endParaRPr>
          </a:p>
        </p:txBody>
      </p:sp>
    </p:spTree>
    <p:extLst>
      <p:ext uri="{BB962C8B-B14F-4D97-AF65-F5344CB8AC3E}">
        <p14:creationId xmlns:p14="http://schemas.microsoft.com/office/powerpoint/2010/main" val="329321214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245C98E-FC7E-55C3-1669-E03790FB4FBD}"/>
              </a:ext>
            </a:extLst>
          </p:cNvPr>
          <p:cNvSpPr>
            <a:spLocks noGrp="1"/>
          </p:cNvSpPr>
          <p:nvPr>
            <p:ph idx="1"/>
          </p:nvPr>
        </p:nvSpPr>
        <p:spPr>
          <a:xfrm>
            <a:off x="318502" y="154112"/>
            <a:ext cx="5913060" cy="6616558"/>
          </a:xfrm>
        </p:spPr>
        <p:txBody>
          <a:bodyPr>
            <a:normAutofit fontScale="77500" lnSpcReduction="20000"/>
          </a:bodyPr>
          <a:lstStyle/>
          <a:p>
            <a:r>
              <a:rPr lang="en-GB" b="1" dirty="0"/>
              <a:t>Access contro</a:t>
            </a:r>
            <a:r>
              <a:rPr lang="en-GB" dirty="0"/>
              <a:t>l must start at the outer edge of your security perimeter. </a:t>
            </a:r>
          </a:p>
          <a:p>
            <a:r>
              <a:rPr lang="en-GB" dirty="0"/>
              <a:t>You can use fencing and video surveillance to monitor access to your facility and secure the outdoor area, especially if you have on-site parking or other outside resources. </a:t>
            </a:r>
          </a:p>
          <a:p>
            <a:r>
              <a:rPr lang="en-GB" dirty="0"/>
              <a:t>A comprehensive access control system and strategy would also include:</a:t>
            </a:r>
          </a:p>
          <a:p>
            <a:r>
              <a:rPr lang="en-GB" dirty="0"/>
              <a:t>- advanced locks;</a:t>
            </a:r>
          </a:p>
          <a:p>
            <a:r>
              <a:rPr lang="en-GB" dirty="0"/>
              <a:t>- access control cards;</a:t>
            </a:r>
          </a:p>
          <a:p>
            <a:r>
              <a:rPr lang="en-GB" dirty="0"/>
              <a:t>- biometric authentication and authorization.</a:t>
            </a:r>
          </a:p>
          <a:p>
            <a:r>
              <a:rPr lang="en-GB" dirty="0"/>
              <a:t> Most spaces start their access control at the front door, where cardholders swipe their unique identification badges, or mobile phone, to gain entry. </a:t>
            </a:r>
          </a:p>
          <a:p>
            <a:r>
              <a:rPr lang="en-GB" dirty="0"/>
              <a:t>From there, you can place card readers on almost anything else, including offices, conference rooms and even kitchen doors. </a:t>
            </a:r>
          </a:p>
          <a:p>
            <a:r>
              <a:rPr lang="en-GB" dirty="0"/>
              <a:t>At the end of the day, each employee swipes out using the same process, eliminating the need for clocking out or wondering if anyone is still inside the building after closing hours.</a:t>
            </a:r>
            <a:endParaRPr lang="ro-RO" dirty="0"/>
          </a:p>
          <a:p>
            <a:r>
              <a:rPr lang="en-GB" sz="1800" u="sng" kern="0" dirty="0">
                <a:solidFill>
                  <a:srgbClr val="0563C1"/>
                </a:solidFill>
                <a:effectLst/>
                <a:latin typeface="Times New Roman" panose="02020603050405020304" pitchFamily="18" charset="0"/>
                <a:ea typeface="Times New Roman" panose="02020603050405020304" pitchFamily="18" charset="0"/>
                <a:hlinkClick r:id="rId3"/>
              </a:rPr>
              <a:t>https://www.youtube.com/watch?v=7PJdQGALG2k</a:t>
            </a:r>
            <a:endParaRPr lang="ro-RO" dirty="0"/>
          </a:p>
          <a:p>
            <a:endParaRPr lang="en-GB" dirty="0"/>
          </a:p>
          <a:p>
            <a:endParaRPr lang="en-GB" sz="1300" dirty="0"/>
          </a:p>
        </p:txBody>
      </p:sp>
      <p:sp>
        <p:nvSpPr>
          <p:cNvPr id="13" name="Oval 1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1993F6-54D9-1316-DBED-78A9B58D343C}"/>
              </a:ext>
            </a:extLst>
          </p:cNvPr>
          <p:cNvPicPr>
            <a:picLocks noChangeAspect="1"/>
          </p:cNvPicPr>
          <p:nvPr/>
        </p:nvPicPr>
        <p:blipFill>
          <a:blip r:embed="rId4"/>
          <a:stretch>
            <a:fillRect/>
          </a:stretch>
        </p:blipFill>
        <p:spPr>
          <a:xfrm>
            <a:off x="7887184" y="2007420"/>
            <a:ext cx="3781051" cy="2199182"/>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5" name="Freeform: Shape 1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21399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F42A1-8EAF-B730-1598-A9C0BBCABF33}"/>
              </a:ext>
            </a:extLst>
          </p:cNvPr>
          <p:cNvSpPr>
            <a:spLocks noGrp="1"/>
          </p:cNvSpPr>
          <p:nvPr>
            <p:ph type="title"/>
          </p:nvPr>
        </p:nvSpPr>
        <p:spPr>
          <a:xfrm>
            <a:off x="1137033" y="670559"/>
            <a:ext cx="4683321" cy="2148841"/>
          </a:xfrm>
        </p:spPr>
        <p:txBody>
          <a:bodyPr anchor="t">
            <a:normAutofit/>
          </a:bodyPr>
          <a:lstStyle/>
          <a:p>
            <a:r>
              <a:rPr lang="en-GB" sz="3400"/>
              <a:t>Surveillance is an important component of physical security system </a:t>
            </a:r>
            <a:br>
              <a:rPr lang="en-GB" sz="3400"/>
            </a:br>
            <a:endParaRPr lang="en-GB" sz="3400"/>
          </a:p>
        </p:txBody>
      </p:sp>
      <p:pic>
        <p:nvPicPr>
          <p:cNvPr id="4" name="Picture 3" descr="A person in a blue jacket and white jacket and several cameras&#10;&#10;Description automatically generated with medium confidence">
            <a:extLst>
              <a:ext uri="{FF2B5EF4-FFF2-40B4-BE49-F238E27FC236}">
                <a16:creationId xmlns:a16="http://schemas.microsoft.com/office/drawing/2014/main" id="{23C29CEE-0732-4A0C-558C-F1793A53A8DF}"/>
              </a:ext>
            </a:extLst>
          </p:cNvPr>
          <p:cNvPicPr>
            <a:picLocks noChangeAspect="1"/>
          </p:cNvPicPr>
          <p:nvPr/>
        </p:nvPicPr>
        <p:blipFill rotWithShape="1">
          <a:blip r:embed="rId2"/>
          <a:srcRect l="1392" r="18699"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Content Placeholder 2">
            <a:extLst>
              <a:ext uri="{FF2B5EF4-FFF2-40B4-BE49-F238E27FC236}">
                <a16:creationId xmlns:a16="http://schemas.microsoft.com/office/drawing/2014/main" id="{4117B972-B18F-5549-B7DC-CBA7130EF2CD}"/>
              </a:ext>
            </a:extLst>
          </p:cNvPr>
          <p:cNvSpPr>
            <a:spLocks noGrp="1"/>
          </p:cNvSpPr>
          <p:nvPr>
            <p:ph idx="1"/>
          </p:nvPr>
        </p:nvSpPr>
        <p:spPr>
          <a:xfrm>
            <a:off x="6797004" y="670559"/>
            <a:ext cx="4555782" cy="5445076"/>
          </a:xfrm>
        </p:spPr>
        <p:txBody>
          <a:bodyPr anchor="t">
            <a:normAutofit/>
          </a:bodyPr>
          <a:lstStyle/>
          <a:p>
            <a:r>
              <a:rPr lang="en-GB" sz="1900" dirty="0"/>
              <a:t>Modern security systems can take advantage of multiple types of sensors, including ones that detect motion, heat and smoke, for protection against intrusion and accidents alike. </a:t>
            </a:r>
          </a:p>
          <a:p>
            <a:r>
              <a:rPr lang="en-GB" sz="1900" dirty="0"/>
              <a:t>These sensors can hook up directly to alarm system, allowing them to trigger alarms and alert  without any human intervention. </a:t>
            </a:r>
          </a:p>
          <a:p>
            <a:r>
              <a:rPr lang="en-GB" sz="1900" dirty="0"/>
              <a:t>Security strategy should also include the adoption of surveillance cameras and notification systems, which can capture crimes on tape/hard disk and allow to find perpetrators much more easily. </a:t>
            </a:r>
          </a:p>
          <a:p>
            <a:r>
              <a:rPr lang="en-GB" sz="1900" dirty="0"/>
              <a:t>Cloud-based access control systems update over the wi-fi and provide real-time reports, allowing to monitor the system from mobile dashboard.</a:t>
            </a:r>
          </a:p>
          <a:p>
            <a:endParaRPr lang="en-GB" sz="1900" dirty="0"/>
          </a:p>
        </p:txBody>
      </p:sp>
    </p:spTree>
    <p:extLst>
      <p:ext uri="{BB962C8B-B14F-4D97-AF65-F5344CB8AC3E}">
        <p14:creationId xmlns:p14="http://schemas.microsoft.com/office/powerpoint/2010/main" val="1260524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7555-A69E-2386-2BA7-1CD500351E17}"/>
              </a:ext>
            </a:extLst>
          </p:cNvPr>
          <p:cNvSpPr>
            <a:spLocks noGrp="1"/>
          </p:cNvSpPr>
          <p:nvPr>
            <p:ph type="title"/>
          </p:nvPr>
        </p:nvSpPr>
        <p:spPr>
          <a:xfrm>
            <a:off x="481013" y="3752849"/>
            <a:ext cx="3290887" cy="2452687"/>
          </a:xfrm>
        </p:spPr>
        <p:txBody>
          <a:bodyPr anchor="ctr">
            <a:normAutofit/>
          </a:bodyPr>
          <a:lstStyle/>
          <a:p>
            <a:r>
              <a:rPr lang="en-GB" sz="3600" dirty="0"/>
              <a:t>Examples of Best Practices</a:t>
            </a:r>
            <a:br>
              <a:rPr lang="en-GB" sz="3600" dirty="0"/>
            </a:br>
            <a:endParaRPr lang="en-GB" sz="3600" dirty="0"/>
          </a:p>
        </p:txBody>
      </p:sp>
      <p:pic>
        <p:nvPicPr>
          <p:cNvPr id="4" name="Picture 3">
            <a:extLst>
              <a:ext uri="{FF2B5EF4-FFF2-40B4-BE49-F238E27FC236}">
                <a16:creationId xmlns:a16="http://schemas.microsoft.com/office/drawing/2014/main" id="{2C8C79C1-9D5B-C79E-5E4B-0AD74746DADC}"/>
              </a:ext>
            </a:extLst>
          </p:cNvPr>
          <p:cNvPicPr>
            <a:picLocks noChangeAspect="1"/>
          </p:cNvPicPr>
          <p:nvPr/>
        </p:nvPicPr>
        <p:blipFill rotWithShape="1">
          <a:blip r:embed="rId3"/>
          <a:srcRect t="13322" b="2843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5C9E2D19-E660-F202-48B4-AEA015AD1746}"/>
              </a:ext>
            </a:extLst>
          </p:cNvPr>
          <p:cNvSpPr>
            <a:spLocks noGrp="1"/>
          </p:cNvSpPr>
          <p:nvPr>
            <p:ph idx="1"/>
          </p:nvPr>
        </p:nvSpPr>
        <p:spPr>
          <a:xfrm>
            <a:off x="4223982" y="3752850"/>
            <a:ext cx="7485413" cy="2986997"/>
          </a:xfrm>
        </p:spPr>
        <p:txBody>
          <a:bodyPr anchor="ctr">
            <a:normAutofit fontScale="92500"/>
          </a:bodyPr>
          <a:lstStyle/>
          <a:p>
            <a:endParaRPr lang="en-GB" sz="1800" dirty="0"/>
          </a:p>
          <a:p>
            <a:r>
              <a:rPr lang="en-GB" sz="2400" dirty="0"/>
              <a:t>The specific security practices should implement when creating a physical security strategy always depend on the specifics of units and the nature of business, but many physical security plans share certain core elements. </a:t>
            </a:r>
          </a:p>
          <a:p>
            <a:endParaRPr lang="en-GB" sz="2400" dirty="0"/>
          </a:p>
          <a:p>
            <a:r>
              <a:rPr lang="en-GB" sz="2400" dirty="0"/>
              <a:t>Examples of security strategy and countermeasures in physical security have a number of best practices in common.</a:t>
            </a:r>
          </a:p>
          <a:p>
            <a:endParaRPr lang="en-GB" sz="1800" dirty="0"/>
          </a:p>
        </p:txBody>
      </p:sp>
    </p:spTree>
    <p:extLst>
      <p:ext uri="{BB962C8B-B14F-4D97-AF65-F5344CB8AC3E}">
        <p14:creationId xmlns:p14="http://schemas.microsoft.com/office/powerpoint/2010/main" val="30284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91F9A83-8768-4FCA-907A-4E8C93CB45AA}"/>
              </a:ext>
            </a:extLst>
          </p:cNvPr>
          <p:cNvSpPr/>
          <p:nvPr/>
        </p:nvSpPr>
        <p:spPr>
          <a:xfrm>
            <a:off x="1805273" y="689739"/>
            <a:ext cx="8229600" cy="523560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ro-RO" dirty="0">
                <a:ln w="0"/>
                <a:solidFill>
                  <a:schemeClr val="tx1"/>
                </a:solidFill>
                <a:effectLst>
                  <a:outerShdw blurRad="38100" dist="19050" dir="2700000" algn="tl" rotWithShape="0">
                    <a:schemeClr val="dk1">
                      <a:alpha val="40000"/>
                    </a:schemeClr>
                  </a:outerShdw>
                </a:effectLst>
              </a:rPr>
              <a:t>SECURITATE ORGANIZAȚIONALĂ</a:t>
            </a:r>
            <a:endParaRPr lang="en-GB" dirty="0">
              <a:ln w="0"/>
              <a:solidFill>
                <a:schemeClr val="tx1"/>
              </a:solidFill>
              <a:effectLst>
                <a:outerShdw blurRad="38100" dist="19050" dir="2700000" algn="tl" rotWithShape="0">
                  <a:schemeClr val="dk1">
                    <a:alpha val="40000"/>
                  </a:schemeClr>
                </a:outerShdw>
              </a:effectLst>
            </a:endParaRPr>
          </a:p>
        </p:txBody>
      </p:sp>
      <p:sp>
        <p:nvSpPr>
          <p:cNvPr id="3" name="Isosceles Triangle 2">
            <a:extLst>
              <a:ext uri="{FF2B5EF4-FFF2-40B4-BE49-F238E27FC236}">
                <a16:creationId xmlns:a16="http://schemas.microsoft.com/office/drawing/2014/main" id="{71041203-9BD2-4B26-BB27-39723EA54566}"/>
              </a:ext>
            </a:extLst>
          </p:cNvPr>
          <p:cNvSpPr/>
          <p:nvPr/>
        </p:nvSpPr>
        <p:spPr>
          <a:xfrm rot="1655423">
            <a:off x="3058031" y="970180"/>
            <a:ext cx="2468541" cy="156356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000" b="1" dirty="0"/>
              <a:t>PHYSICAL SECURITY</a:t>
            </a:r>
            <a:endParaRPr lang="en-GB" sz="2000" b="1" dirty="0"/>
          </a:p>
        </p:txBody>
      </p:sp>
      <p:sp>
        <p:nvSpPr>
          <p:cNvPr id="5" name="Isosceles Triangle 4">
            <a:extLst>
              <a:ext uri="{FF2B5EF4-FFF2-40B4-BE49-F238E27FC236}">
                <a16:creationId xmlns:a16="http://schemas.microsoft.com/office/drawing/2014/main" id="{DF6ACD0D-7DC9-47A4-A681-8F47100097B3}"/>
              </a:ext>
            </a:extLst>
          </p:cNvPr>
          <p:cNvSpPr/>
          <p:nvPr/>
        </p:nvSpPr>
        <p:spPr>
          <a:xfrm rot="10800000">
            <a:off x="5086800" y="921058"/>
            <a:ext cx="1766657" cy="2186497"/>
          </a:xfrm>
          <a:prstGeom prst="triangle">
            <a:avLst>
              <a:gd name="adj" fmla="val 59900"/>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ro-RO" sz="1400" b="1" dirty="0">
                <a:solidFill>
                  <a:schemeClr val="accent4"/>
                </a:solidFill>
              </a:rPr>
              <a:t>Personnel Security</a:t>
            </a:r>
            <a:endParaRPr lang="en-GB" sz="1400" b="1" dirty="0">
              <a:solidFill>
                <a:schemeClr val="accent4"/>
              </a:solidFill>
            </a:endParaRPr>
          </a:p>
        </p:txBody>
      </p:sp>
      <p:sp>
        <p:nvSpPr>
          <p:cNvPr id="7" name="Isosceles Triangle 6">
            <a:extLst>
              <a:ext uri="{FF2B5EF4-FFF2-40B4-BE49-F238E27FC236}">
                <a16:creationId xmlns:a16="http://schemas.microsoft.com/office/drawing/2014/main" id="{78434396-2219-456B-B64D-FEC255F1CB36}"/>
              </a:ext>
            </a:extLst>
          </p:cNvPr>
          <p:cNvSpPr/>
          <p:nvPr/>
        </p:nvSpPr>
        <p:spPr>
          <a:xfrm rot="13380159">
            <a:off x="6506034" y="1076963"/>
            <a:ext cx="1738967" cy="2403323"/>
          </a:xfrm>
          <a:prstGeom prst="triangl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ro-RO" dirty="0">
                <a:solidFill>
                  <a:schemeClr val="accent1"/>
                </a:solidFill>
              </a:rPr>
              <a:t>Information Security</a:t>
            </a:r>
            <a:endParaRPr lang="en-GB" dirty="0">
              <a:solidFill>
                <a:schemeClr val="accent1"/>
              </a:solidFill>
            </a:endParaRPr>
          </a:p>
        </p:txBody>
      </p:sp>
      <p:sp>
        <p:nvSpPr>
          <p:cNvPr id="8" name="Oval 7">
            <a:extLst>
              <a:ext uri="{FF2B5EF4-FFF2-40B4-BE49-F238E27FC236}">
                <a16:creationId xmlns:a16="http://schemas.microsoft.com/office/drawing/2014/main" id="{3920D953-CDA1-48BD-B840-C6F0903EA33A}"/>
              </a:ext>
            </a:extLst>
          </p:cNvPr>
          <p:cNvSpPr/>
          <p:nvPr/>
        </p:nvSpPr>
        <p:spPr>
          <a:xfrm>
            <a:off x="7887855" y="2743200"/>
            <a:ext cx="1659016" cy="6858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o-RO" sz="1000" b="1" dirty="0">
                <a:solidFill>
                  <a:schemeClr val="accent1"/>
                </a:solidFill>
              </a:rPr>
              <a:t>DATA PROTECTION</a:t>
            </a:r>
            <a:endParaRPr lang="en-GB" sz="1000" b="1" dirty="0">
              <a:solidFill>
                <a:schemeClr val="accent1"/>
              </a:solidFill>
            </a:endParaRPr>
          </a:p>
        </p:txBody>
      </p:sp>
      <p:sp>
        <p:nvSpPr>
          <p:cNvPr id="12" name="Oval 11">
            <a:extLst>
              <a:ext uri="{FF2B5EF4-FFF2-40B4-BE49-F238E27FC236}">
                <a16:creationId xmlns:a16="http://schemas.microsoft.com/office/drawing/2014/main" id="{BD2D966A-4334-4CAC-AC42-B6BA74394AF2}"/>
              </a:ext>
            </a:extLst>
          </p:cNvPr>
          <p:cNvSpPr/>
          <p:nvPr/>
        </p:nvSpPr>
        <p:spPr>
          <a:xfrm>
            <a:off x="7130473" y="4137892"/>
            <a:ext cx="1762527" cy="7247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ro-RO" sz="1000" b="1" dirty="0">
                <a:solidFill>
                  <a:schemeClr val="accent1"/>
                </a:solidFill>
              </a:rPr>
              <a:t>DOCUMENTS SECURITY</a:t>
            </a:r>
            <a:endParaRPr lang="en-GB" sz="1000" b="1" dirty="0">
              <a:solidFill>
                <a:schemeClr val="accent1"/>
              </a:solidFill>
            </a:endParaRPr>
          </a:p>
        </p:txBody>
      </p:sp>
      <p:sp>
        <p:nvSpPr>
          <p:cNvPr id="13" name="Isosceles Triangle 12">
            <a:extLst>
              <a:ext uri="{FF2B5EF4-FFF2-40B4-BE49-F238E27FC236}">
                <a16:creationId xmlns:a16="http://schemas.microsoft.com/office/drawing/2014/main" id="{1CA51554-F016-468E-BE3B-396127701C80}"/>
              </a:ext>
            </a:extLst>
          </p:cNvPr>
          <p:cNvSpPr/>
          <p:nvPr/>
        </p:nvSpPr>
        <p:spPr>
          <a:xfrm>
            <a:off x="4770578" y="3519055"/>
            <a:ext cx="2359895" cy="2253672"/>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ro-RO" sz="1200" dirty="0">
                <a:solidFill>
                  <a:schemeClr val="tx1"/>
                </a:solidFill>
                <a:highlight>
                  <a:srgbClr val="FFFF00"/>
                </a:highlight>
              </a:rPr>
              <a:t>CYBER SECURITY</a:t>
            </a:r>
          </a:p>
          <a:p>
            <a:pPr algn="ctr"/>
            <a:endParaRPr lang="ro-RO" sz="1200" dirty="0">
              <a:solidFill>
                <a:schemeClr val="tx1"/>
              </a:solidFill>
            </a:endParaRPr>
          </a:p>
          <a:p>
            <a:pPr algn="ctr"/>
            <a:r>
              <a:rPr lang="ro-RO" sz="1200" dirty="0">
                <a:solidFill>
                  <a:schemeClr val="tx1"/>
                </a:solidFill>
              </a:rPr>
              <a:t>SECURITY OF INFORMATION SYSTEMS</a:t>
            </a:r>
            <a:endParaRPr lang="en-GB" sz="1200" dirty="0">
              <a:solidFill>
                <a:schemeClr val="tx1"/>
              </a:solidFill>
            </a:endParaRPr>
          </a:p>
        </p:txBody>
      </p:sp>
      <p:sp>
        <p:nvSpPr>
          <p:cNvPr id="14" name="Oval 13">
            <a:extLst>
              <a:ext uri="{FF2B5EF4-FFF2-40B4-BE49-F238E27FC236}">
                <a16:creationId xmlns:a16="http://schemas.microsoft.com/office/drawing/2014/main" id="{B22FA9BE-F283-4CC7-932C-CAA5E5BE9D73}"/>
              </a:ext>
            </a:extLst>
          </p:cNvPr>
          <p:cNvSpPr/>
          <p:nvPr/>
        </p:nvSpPr>
        <p:spPr>
          <a:xfrm>
            <a:off x="3602182" y="4553527"/>
            <a:ext cx="1634836" cy="7154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o-RO" sz="900" b="1" dirty="0">
                <a:solidFill>
                  <a:schemeClr val="tx1"/>
                </a:solidFill>
              </a:rPr>
              <a:t>COMUNICATION SECURITY</a:t>
            </a:r>
            <a:endParaRPr lang="en-GB" sz="900" b="1" dirty="0">
              <a:solidFill>
                <a:schemeClr val="tx1"/>
              </a:solidFill>
            </a:endParaRPr>
          </a:p>
        </p:txBody>
      </p:sp>
      <p:sp>
        <p:nvSpPr>
          <p:cNvPr id="15" name="Oval 14">
            <a:extLst>
              <a:ext uri="{FF2B5EF4-FFF2-40B4-BE49-F238E27FC236}">
                <a16:creationId xmlns:a16="http://schemas.microsoft.com/office/drawing/2014/main" id="{17D55203-7636-4505-89B2-B9359F80F32D}"/>
              </a:ext>
            </a:extLst>
          </p:cNvPr>
          <p:cNvSpPr/>
          <p:nvPr/>
        </p:nvSpPr>
        <p:spPr>
          <a:xfrm>
            <a:off x="1901376" y="2514895"/>
            <a:ext cx="2201533" cy="7154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200" dirty="0">
                <a:solidFill>
                  <a:schemeClr val="accent4"/>
                </a:solidFill>
              </a:rPr>
              <a:t>OCCUPATIONAL HEALTH AND SAFETY</a:t>
            </a:r>
            <a:endParaRPr lang="en-GB" sz="1200" dirty="0">
              <a:solidFill>
                <a:schemeClr val="accent4"/>
              </a:solidFill>
            </a:endParaRPr>
          </a:p>
        </p:txBody>
      </p:sp>
      <p:sp>
        <p:nvSpPr>
          <p:cNvPr id="16" name="Oval 15">
            <a:extLst>
              <a:ext uri="{FF2B5EF4-FFF2-40B4-BE49-F238E27FC236}">
                <a16:creationId xmlns:a16="http://schemas.microsoft.com/office/drawing/2014/main" id="{C3BB6B18-7945-4143-AED8-045804F60574}"/>
              </a:ext>
            </a:extLst>
          </p:cNvPr>
          <p:cNvSpPr/>
          <p:nvPr/>
        </p:nvSpPr>
        <p:spPr>
          <a:xfrm>
            <a:off x="1901376" y="3519056"/>
            <a:ext cx="1899109" cy="6188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00" dirty="0">
                <a:solidFill>
                  <a:schemeClr val="accent4"/>
                </a:solidFill>
              </a:rPr>
              <a:t>PREVENTION AND FIREFIGHTING</a:t>
            </a:r>
            <a:endParaRPr lang="en-GB" sz="1000" dirty="0">
              <a:solidFill>
                <a:schemeClr val="accent4"/>
              </a:solidFill>
            </a:endParaRPr>
          </a:p>
        </p:txBody>
      </p:sp>
      <p:sp>
        <p:nvSpPr>
          <p:cNvPr id="17" name="Oval 16">
            <a:extLst>
              <a:ext uri="{FF2B5EF4-FFF2-40B4-BE49-F238E27FC236}">
                <a16:creationId xmlns:a16="http://schemas.microsoft.com/office/drawing/2014/main" id="{DF5EE4B0-D5A1-4DBB-86E4-6437EBB6445E}"/>
              </a:ext>
            </a:extLst>
          </p:cNvPr>
          <p:cNvSpPr/>
          <p:nvPr/>
        </p:nvSpPr>
        <p:spPr>
          <a:xfrm>
            <a:off x="1472581" y="1311830"/>
            <a:ext cx="1363729" cy="9144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ro-RO" sz="900" b="1" dirty="0"/>
              <a:t>CRITICAL INFRASTRUCTURE SECURITY</a:t>
            </a:r>
            <a:endParaRPr lang="en-GB" sz="900" b="1" dirty="0"/>
          </a:p>
        </p:txBody>
      </p:sp>
      <p:sp>
        <p:nvSpPr>
          <p:cNvPr id="18" name="Oval 17">
            <a:extLst>
              <a:ext uri="{FF2B5EF4-FFF2-40B4-BE49-F238E27FC236}">
                <a16:creationId xmlns:a16="http://schemas.microsoft.com/office/drawing/2014/main" id="{1A5A743C-5E4D-4053-A964-85F75E5CB7C9}"/>
              </a:ext>
            </a:extLst>
          </p:cNvPr>
          <p:cNvSpPr/>
          <p:nvPr/>
        </p:nvSpPr>
        <p:spPr>
          <a:xfrm>
            <a:off x="8509781" y="1211680"/>
            <a:ext cx="1525092" cy="9144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ro-RO" sz="900" dirty="0"/>
              <a:t>SECURITY OF ESSENTIAL INFRASTRUCTURE</a:t>
            </a:r>
            <a:endParaRPr lang="en-GB" sz="900" dirty="0"/>
          </a:p>
        </p:txBody>
      </p:sp>
      <p:sp>
        <p:nvSpPr>
          <p:cNvPr id="19" name="Oval 18">
            <a:extLst>
              <a:ext uri="{FF2B5EF4-FFF2-40B4-BE49-F238E27FC236}">
                <a16:creationId xmlns:a16="http://schemas.microsoft.com/office/drawing/2014/main" id="{89DCEAA4-4D91-4B4D-AD90-F685523EEA80}"/>
              </a:ext>
            </a:extLst>
          </p:cNvPr>
          <p:cNvSpPr/>
          <p:nvPr/>
        </p:nvSpPr>
        <p:spPr>
          <a:xfrm>
            <a:off x="8947637" y="3680692"/>
            <a:ext cx="1490203" cy="87283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1000" dirty="0"/>
              <a:t>CLASSIFIED</a:t>
            </a:r>
            <a:r>
              <a:rPr lang="ro-RO" sz="1000" dirty="0"/>
              <a:t> INFORMATION PROTECTION</a:t>
            </a:r>
            <a:endParaRPr lang="en-GB" sz="1000" dirty="0"/>
          </a:p>
        </p:txBody>
      </p:sp>
      <p:sp>
        <p:nvSpPr>
          <p:cNvPr id="20" name="Oval 19">
            <a:extLst>
              <a:ext uri="{FF2B5EF4-FFF2-40B4-BE49-F238E27FC236}">
                <a16:creationId xmlns:a16="http://schemas.microsoft.com/office/drawing/2014/main" id="{4A1061B0-06B6-4294-B72C-ABBF29F8A039}"/>
              </a:ext>
            </a:extLst>
          </p:cNvPr>
          <p:cNvSpPr/>
          <p:nvPr/>
        </p:nvSpPr>
        <p:spPr>
          <a:xfrm>
            <a:off x="3092134" y="347183"/>
            <a:ext cx="1133644" cy="914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ro-RO" sz="800" dirty="0"/>
              <a:t>PREVENTING AND FIGHTING CORRUPTION</a:t>
            </a:r>
            <a:endParaRPr lang="en-GB" sz="800" dirty="0"/>
          </a:p>
        </p:txBody>
      </p:sp>
      <p:sp>
        <p:nvSpPr>
          <p:cNvPr id="21" name="Oval 20">
            <a:extLst>
              <a:ext uri="{FF2B5EF4-FFF2-40B4-BE49-F238E27FC236}">
                <a16:creationId xmlns:a16="http://schemas.microsoft.com/office/drawing/2014/main" id="{4294E6CE-4F28-4F7C-A6F8-351321924858}"/>
              </a:ext>
            </a:extLst>
          </p:cNvPr>
          <p:cNvSpPr/>
          <p:nvPr/>
        </p:nvSpPr>
        <p:spPr>
          <a:xfrm>
            <a:off x="7970303" y="153079"/>
            <a:ext cx="1133644" cy="914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ro-RO" sz="1000" dirty="0"/>
              <a:t>ENVIRONMENT PROTECTION</a:t>
            </a:r>
            <a:endParaRPr lang="en-GB" sz="1000" dirty="0"/>
          </a:p>
        </p:txBody>
      </p:sp>
      <p:sp>
        <p:nvSpPr>
          <p:cNvPr id="22" name="Oval 21">
            <a:extLst>
              <a:ext uri="{FF2B5EF4-FFF2-40B4-BE49-F238E27FC236}">
                <a16:creationId xmlns:a16="http://schemas.microsoft.com/office/drawing/2014/main" id="{78384127-8B9C-4B2D-92E8-92662D418766}"/>
              </a:ext>
            </a:extLst>
          </p:cNvPr>
          <p:cNvSpPr/>
          <p:nvPr/>
        </p:nvSpPr>
        <p:spPr>
          <a:xfrm>
            <a:off x="2685534" y="5174653"/>
            <a:ext cx="1349191" cy="89094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ro-RO" sz="1200" dirty="0"/>
              <a:t>COPYRIGHT</a:t>
            </a:r>
            <a:endParaRPr lang="en-GB" sz="1200" dirty="0"/>
          </a:p>
        </p:txBody>
      </p:sp>
      <p:sp>
        <p:nvSpPr>
          <p:cNvPr id="23" name="Oval 22">
            <a:extLst>
              <a:ext uri="{FF2B5EF4-FFF2-40B4-BE49-F238E27FC236}">
                <a16:creationId xmlns:a16="http://schemas.microsoft.com/office/drawing/2014/main" id="{D3639B15-9BBB-44EF-AEDA-FEB46B0FA7F6}"/>
              </a:ext>
            </a:extLst>
          </p:cNvPr>
          <p:cNvSpPr/>
          <p:nvPr/>
        </p:nvSpPr>
        <p:spPr>
          <a:xfrm>
            <a:off x="8209934" y="5060833"/>
            <a:ext cx="1408109" cy="914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ro-RO" sz="1000" dirty="0">
                <a:solidFill>
                  <a:schemeClr val="tx1"/>
                </a:solidFill>
              </a:rPr>
              <a:t>INTEGRITY &amp; COMPLIANCE</a:t>
            </a:r>
            <a:endParaRPr lang="en-GB" sz="1000" dirty="0">
              <a:solidFill>
                <a:schemeClr val="tx1"/>
              </a:solidFill>
            </a:endParaRPr>
          </a:p>
        </p:txBody>
      </p:sp>
      <p:sp>
        <p:nvSpPr>
          <p:cNvPr id="24" name="Explosion: 8 Points 23">
            <a:extLst>
              <a:ext uri="{FF2B5EF4-FFF2-40B4-BE49-F238E27FC236}">
                <a16:creationId xmlns:a16="http://schemas.microsoft.com/office/drawing/2014/main" id="{9B45843A-107E-4176-B555-9D00A1FC76FE}"/>
              </a:ext>
            </a:extLst>
          </p:cNvPr>
          <p:cNvSpPr/>
          <p:nvPr/>
        </p:nvSpPr>
        <p:spPr>
          <a:xfrm>
            <a:off x="3791917" y="3247806"/>
            <a:ext cx="1766657" cy="914400"/>
          </a:xfrm>
          <a:prstGeom prst="irregularSeal1">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ro-RO" sz="1000" dirty="0">
                <a:highlight>
                  <a:srgbClr val="000000"/>
                </a:highlight>
              </a:rPr>
              <a:t>Vulnerabilities</a:t>
            </a:r>
            <a:endParaRPr lang="en-GB" sz="1000" dirty="0">
              <a:highlight>
                <a:srgbClr val="000000"/>
              </a:highlight>
            </a:endParaRPr>
          </a:p>
        </p:txBody>
      </p:sp>
      <p:pic>
        <p:nvPicPr>
          <p:cNvPr id="25" name="Picture 24">
            <a:extLst>
              <a:ext uri="{FF2B5EF4-FFF2-40B4-BE49-F238E27FC236}">
                <a16:creationId xmlns:a16="http://schemas.microsoft.com/office/drawing/2014/main" id="{9B633810-ED24-4609-B327-10A5A74A4EA9}"/>
              </a:ext>
            </a:extLst>
          </p:cNvPr>
          <p:cNvPicPr>
            <a:picLocks noChangeAspect="1"/>
          </p:cNvPicPr>
          <p:nvPr/>
        </p:nvPicPr>
        <p:blipFill>
          <a:blip r:embed="rId2"/>
          <a:stretch>
            <a:fillRect/>
          </a:stretch>
        </p:blipFill>
        <p:spPr>
          <a:xfrm>
            <a:off x="6976275" y="3247806"/>
            <a:ext cx="1646063" cy="926672"/>
          </a:xfrm>
          <a:prstGeom prst="rect">
            <a:avLst/>
          </a:prstGeom>
        </p:spPr>
      </p:pic>
      <p:pic>
        <p:nvPicPr>
          <p:cNvPr id="26" name="Picture 25">
            <a:extLst>
              <a:ext uri="{FF2B5EF4-FFF2-40B4-BE49-F238E27FC236}">
                <a16:creationId xmlns:a16="http://schemas.microsoft.com/office/drawing/2014/main" id="{B17DF775-D3C9-4263-8F34-857FDF481CD9}"/>
              </a:ext>
            </a:extLst>
          </p:cNvPr>
          <p:cNvPicPr>
            <a:picLocks noChangeAspect="1"/>
          </p:cNvPicPr>
          <p:nvPr/>
        </p:nvPicPr>
        <p:blipFill>
          <a:blip r:embed="rId2"/>
          <a:stretch>
            <a:fillRect/>
          </a:stretch>
        </p:blipFill>
        <p:spPr>
          <a:xfrm>
            <a:off x="5587839" y="2044858"/>
            <a:ext cx="1646063" cy="926672"/>
          </a:xfrm>
          <a:prstGeom prst="rect">
            <a:avLst/>
          </a:prstGeom>
        </p:spPr>
      </p:pic>
      <p:sp>
        <p:nvSpPr>
          <p:cNvPr id="27" name="Callout: Left Arrow 26">
            <a:extLst>
              <a:ext uri="{FF2B5EF4-FFF2-40B4-BE49-F238E27FC236}">
                <a16:creationId xmlns:a16="http://schemas.microsoft.com/office/drawing/2014/main" id="{268F00D9-779F-4021-9CE7-58EE8CAA19DA}"/>
              </a:ext>
            </a:extLst>
          </p:cNvPr>
          <p:cNvSpPr/>
          <p:nvPr/>
        </p:nvSpPr>
        <p:spPr>
          <a:xfrm>
            <a:off x="10142525" y="1211680"/>
            <a:ext cx="1670784" cy="4331972"/>
          </a:xfrm>
          <a:prstGeom prst="leftArrowCallou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ro-RO" sz="2800" dirty="0">
                <a:ln w="0"/>
                <a:solidFill>
                  <a:schemeClr val="tx1"/>
                </a:solidFill>
                <a:effectLst>
                  <a:outerShdw blurRad="38100" dist="19050" dir="2700000" algn="tl" rotWithShape="0">
                    <a:schemeClr val="dk1">
                      <a:alpha val="40000"/>
                    </a:schemeClr>
                  </a:outerShdw>
                </a:effectLst>
              </a:rPr>
              <a:t>Threats</a:t>
            </a:r>
            <a:endParaRPr lang="en-GB" sz="2800" dirty="0">
              <a:ln w="0"/>
              <a:solidFill>
                <a:schemeClr val="tx1"/>
              </a:solidFill>
              <a:effectLst>
                <a:outerShdw blurRad="38100" dist="19050" dir="2700000" algn="tl" rotWithShape="0">
                  <a:schemeClr val="dk1">
                    <a:alpha val="40000"/>
                  </a:schemeClr>
                </a:outerShdw>
              </a:effectLst>
            </a:endParaRPr>
          </a:p>
        </p:txBody>
      </p:sp>
      <p:sp>
        <p:nvSpPr>
          <p:cNvPr id="28" name="Callout: Right Arrow 27">
            <a:extLst>
              <a:ext uri="{FF2B5EF4-FFF2-40B4-BE49-F238E27FC236}">
                <a16:creationId xmlns:a16="http://schemas.microsoft.com/office/drawing/2014/main" id="{182114B5-412D-4E9A-A811-B3E1628C633B}"/>
              </a:ext>
            </a:extLst>
          </p:cNvPr>
          <p:cNvSpPr/>
          <p:nvPr/>
        </p:nvSpPr>
        <p:spPr>
          <a:xfrm>
            <a:off x="463739" y="1252530"/>
            <a:ext cx="1363730" cy="4340825"/>
          </a:xfrm>
          <a:prstGeom prst="right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ro-RO" sz="2800" dirty="0">
                <a:ln w="0"/>
                <a:solidFill>
                  <a:schemeClr val="tx1"/>
                </a:solidFill>
                <a:effectLst>
                  <a:outerShdw blurRad="38100" dist="19050" dir="2700000" algn="tl" rotWithShape="0">
                    <a:schemeClr val="dk1">
                      <a:alpha val="40000"/>
                    </a:schemeClr>
                  </a:outerShdw>
                </a:effectLst>
              </a:rPr>
              <a:t>Threats</a:t>
            </a:r>
            <a:endParaRPr lang="en-GB" sz="2800" dirty="0">
              <a:ln w="0"/>
              <a:solidFill>
                <a:schemeClr val="tx1"/>
              </a:solidFill>
              <a:effectLst>
                <a:outerShdw blurRad="38100" dist="19050" dir="2700000" algn="tl" rotWithShape="0">
                  <a:schemeClr val="dk1">
                    <a:alpha val="40000"/>
                  </a:schemeClr>
                </a:outerShdw>
              </a:effectLst>
            </a:endParaRPr>
          </a:p>
        </p:txBody>
      </p:sp>
      <p:sp>
        <p:nvSpPr>
          <p:cNvPr id="29" name="Callout: Down Arrow 28">
            <a:extLst>
              <a:ext uri="{FF2B5EF4-FFF2-40B4-BE49-F238E27FC236}">
                <a16:creationId xmlns:a16="http://schemas.microsoft.com/office/drawing/2014/main" id="{B31C2D07-1303-45EC-81FD-644445BBB557}"/>
              </a:ext>
            </a:extLst>
          </p:cNvPr>
          <p:cNvSpPr/>
          <p:nvPr/>
        </p:nvSpPr>
        <p:spPr>
          <a:xfrm>
            <a:off x="4487118" y="96113"/>
            <a:ext cx="2793525" cy="593626"/>
          </a:xfrm>
          <a:prstGeom prst="down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ln w="0"/>
                <a:solidFill>
                  <a:schemeClr val="tx1"/>
                </a:solidFill>
                <a:effectLst>
                  <a:outerShdw blurRad="38100" dist="19050" dir="2700000" algn="tl" rotWithShape="0">
                    <a:schemeClr val="dk1">
                      <a:alpha val="40000"/>
                    </a:schemeClr>
                  </a:outerShdw>
                </a:effectLst>
              </a:rPr>
              <a:t>Threats</a:t>
            </a:r>
            <a:endParaRPr lang="en-GB" dirty="0">
              <a:ln w="0"/>
              <a:solidFill>
                <a:schemeClr val="tx1"/>
              </a:solidFill>
              <a:effectLst>
                <a:outerShdw blurRad="38100" dist="19050" dir="2700000" algn="tl" rotWithShape="0">
                  <a:schemeClr val="dk1">
                    <a:alpha val="40000"/>
                  </a:schemeClr>
                </a:outerShdw>
              </a:effectLst>
            </a:endParaRPr>
          </a:p>
        </p:txBody>
      </p:sp>
      <p:sp>
        <p:nvSpPr>
          <p:cNvPr id="30" name="Callout: Up Arrow 29">
            <a:extLst>
              <a:ext uri="{FF2B5EF4-FFF2-40B4-BE49-F238E27FC236}">
                <a16:creationId xmlns:a16="http://schemas.microsoft.com/office/drawing/2014/main" id="{16F13563-AA74-4B72-81FE-FF81DE837411}"/>
              </a:ext>
            </a:extLst>
          </p:cNvPr>
          <p:cNvSpPr/>
          <p:nvPr/>
        </p:nvSpPr>
        <p:spPr>
          <a:xfrm>
            <a:off x="4102909" y="6065596"/>
            <a:ext cx="3489381" cy="667152"/>
          </a:xfrm>
          <a:prstGeom prst="upArrow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a:ln w="0"/>
                <a:solidFill>
                  <a:schemeClr val="tx1"/>
                </a:solidFill>
                <a:effectLst>
                  <a:outerShdw blurRad="38100" dist="19050" dir="2700000" algn="tl" rotWithShape="0">
                    <a:schemeClr val="dk1">
                      <a:alpha val="40000"/>
                    </a:schemeClr>
                  </a:outerShdw>
                </a:effectLst>
              </a:rPr>
              <a:t>Threats</a:t>
            </a:r>
            <a:endParaRPr lang="en-GB" sz="2400" dirty="0">
              <a:ln w="0"/>
              <a:solidFill>
                <a:schemeClr val="tx1"/>
              </a:solidFill>
              <a:effectLst>
                <a:outerShdw blurRad="38100" dist="19050" dir="2700000" algn="tl" rotWithShape="0">
                  <a:schemeClr val="dk1">
                    <a:alpha val="40000"/>
                  </a:schemeClr>
                </a:outerShdw>
              </a:effectLst>
            </a:endParaRPr>
          </a:p>
        </p:txBody>
      </p:sp>
      <p:pic>
        <p:nvPicPr>
          <p:cNvPr id="31" name="Picture 30">
            <a:extLst>
              <a:ext uri="{FF2B5EF4-FFF2-40B4-BE49-F238E27FC236}">
                <a16:creationId xmlns:a16="http://schemas.microsoft.com/office/drawing/2014/main" id="{B1BA0330-239D-47AB-B72C-7F79F123FE39}"/>
              </a:ext>
            </a:extLst>
          </p:cNvPr>
          <p:cNvPicPr>
            <a:picLocks noChangeAspect="1"/>
          </p:cNvPicPr>
          <p:nvPr/>
        </p:nvPicPr>
        <p:blipFill>
          <a:blip r:embed="rId3"/>
          <a:stretch>
            <a:fillRect/>
          </a:stretch>
        </p:blipFill>
        <p:spPr>
          <a:xfrm>
            <a:off x="4487118" y="849868"/>
            <a:ext cx="962337" cy="926672"/>
          </a:xfrm>
          <a:prstGeom prst="rect">
            <a:avLst/>
          </a:prstGeom>
        </p:spPr>
      </p:pic>
      <p:pic>
        <p:nvPicPr>
          <p:cNvPr id="32" name="Picture 31">
            <a:extLst>
              <a:ext uri="{FF2B5EF4-FFF2-40B4-BE49-F238E27FC236}">
                <a16:creationId xmlns:a16="http://schemas.microsoft.com/office/drawing/2014/main" id="{6BA86CA5-3221-4747-82C3-9B53E1E3010F}"/>
              </a:ext>
            </a:extLst>
          </p:cNvPr>
          <p:cNvPicPr>
            <a:picLocks noChangeAspect="1"/>
          </p:cNvPicPr>
          <p:nvPr/>
        </p:nvPicPr>
        <p:blipFill>
          <a:blip r:embed="rId4"/>
          <a:stretch>
            <a:fillRect/>
          </a:stretch>
        </p:blipFill>
        <p:spPr>
          <a:xfrm>
            <a:off x="8790701" y="2096960"/>
            <a:ext cx="963251" cy="926672"/>
          </a:xfrm>
          <a:prstGeom prst="rect">
            <a:avLst/>
          </a:prstGeom>
        </p:spPr>
      </p:pic>
      <p:pic>
        <p:nvPicPr>
          <p:cNvPr id="33" name="Picture 32">
            <a:extLst>
              <a:ext uri="{FF2B5EF4-FFF2-40B4-BE49-F238E27FC236}">
                <a16:creationId xmlns:a16="http://schemas.microsoft.com/office/drawing/2014/main" id="{4DF2B803-8B37-45BB-A5AF-1CC4810298B2}"/>
              </a:ext>
            </a:extLst>
          </p:cNvPr>
          <p:cNvPicPr>
            <a:picLocks noChangeAspect="1"/>
          </p:cNvPicPr>
          <p:nvPr/>
        </p:nvPicPr>
        <p:blipFill>
          <a:blip r:embed="rId5"/>
          <a:stretch>
            <a:fillRect/>
          </a:stretch>
        </p:blipFill>
        <p:spPr>
          <a:xfrm>
            <a:off x="2553041" y="4166396"/>
            <a:ext cx="963251" cy="926672"/>
          </a:xfrm>
          <a:prstGeom prst="rect">
            <a:avLst/>
          </a:prstGeom>
        </p:spPr>
      </p:pic>
      <p:pic>
        <p:nvPicPr>
          <p:cNvPr id="34" name="Picture 33">
            <a:extLst>
              <a:ext uri="{FF2B5EF4-FFF2-40B4-BE49-F238E27FC236}">
                <a16:creationId xmlns:a16="http://schemas.microsoft.com/office/drawing/2014/main" id="{935CA669-53AF-4A05-9844-C2825834DB36}"/>
              </a:ext>
            </a:extLst>
          </p:cNvPr>
          <p:cNvPicPr>
            <a:picLocks noChangeAspect="1"/>
          </p:cNvPicPr>
          <p:nvPr/>
        </p:nvPicPr>
        <p:blipFill>
          <a:blip r:embed="rId6"/>
          <a:stretch>
            <a:fillRect/>
          </a:stretch>
        </p:blipFill>
        <p:spPr>
          <a:xfrm>
            <a:off x="6977835" y="4793111"/>
            <a:ext cx="963251" cy="926672"/>
          </a:xfrm>
          <a:prstGeom prst="rect">
            <a:avLst/>
          </a:prstGeom>
        </p:spPr>
      </p:pic>
      <p:sp>
        <p:nvSpPr>
          <p:cNvPr id="9" name="Rectangle 8">
            <a:extLst>
              <a:ext uri="{FF2B5EF4-FFF2-40B4-BE49-F238E27FC236}">
                <a16:creationId xmlns:a16="http://schemas.microsoft.com/office/drawing/2014/main" id="{4BE09E4F-8D09-693F-9C16-08D2478947A1}"/>
              </a:ext>
            </a:extLst>
          </p:cNvPr>
          <p:cNvSpPr/>
          <p:nvPr/>
        </p:nvSpPr>
        <p:spPr>
          <a:xfrm>
            <a:off x="4770578" y="1859621"/>
            <a:ext cx="817261" cy="85548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ro-RO" sz="1000" dirty="0"/>
              <a:t>Security Specific of the field of activity</a:t>
            </a:r>
            <a:endParaRPr lang="en-GB" sz="1000" dirty="0"/>
          </a:p>
        </p:txBody>
      </p:sp>
      <p:pic>
        <p:nvPicPr>
          <p:cNvPr id="10" name="Picture 9">
            <a:extLst>
              <a:ext uri="{FF2B5EF4-FFF2-40B4-BE49-F238E27FC236}">
                <a16:creationId xmlns:a16="http://schemas.microsoft.com/office/drawing/2014/main" id="{063641A8-EF13-0F9A-9775-4CBC8DEA027A}"/>
              </a:ext>
            </a:extLst>
          </p:cNvPr>
          <p:cNvPicPr>
            <a:picLocks noChangeAspect="1"/>
          </p:cNvPicPr>
          <p:nvPr/>
        </p:nvPicPr>
        <p:blipFill>
          <a:blip r:embed="rId7"/>
          <a:stretch>
            <a:fillRect/>
          </a:stretch>
        </p:blipFill>
        <p:spPr>
          <a:xfrm>
            <a:off x="6530624" y="1022721"/>
            <a:ext cx="829128" cy="865707"/>
          </a:xfrm>
          <a:prstGeom prst="rect">
            <a:avLst/>
          </a:prstGeom>
        </p:spPr>
      </p:pic>
      <p:pic>
        <p:nvPicPr>
          <p:cNvPr id="11" name="Picture 10">
            <a:extLst>
              <a:ext uri="{FF2B5EF4-FFF2-40B4-BE49-F238E27FC236}">
                <a16:creationId xmlns:a16="http://schemas.microsoft.com/office/drawing/2014/main" id="{FD5A3CF0-87A0-8FD8-A6C6-BB060F1FF008}"/>
              </a:ext>
            </a:extLst>
          </p:cNvPr>
          <p:cNvPicPr>
            <a:picLocks noChangeAspect="1"/>
          </p:cNvPicPr>
          <p:nvPr/>
        </p:nvPicPr>
        <p:blipFill>
          <a:blip r:embed="rId7"/>
          <a:stretch>
            <a:fillRect/>
          </a:stretch>
        </p:blipFill>
        <p:spPr>
          <a:xfrm>
            <a:off x="6195851" y="3828474"/>
            <a:ext cx="829128" cy="865707"/>
          </a:xfrm>
          <a:prstGeom prst="rect">
            <a:avLst/>
          </a:prstGeom>
        </p:spPr>
      </p:pic>
      <p:pic>
        <p:nvPicPr>
          <p:cNvPr id="35" name="Picture 34">
            <a:extLst>
              <a:ext uri="{FF2B5EF4-FFF2-40B4-BE49-F238E27FC236}">
                <a16:creationId xmlns:a16="http://schemas.microsoft.com/office/drawing/2014/main" id="{E271001A-E5C2-5F1D-FAC5-DB7F510346E3}"/>
              </a:ext>
            </a:extLst>
          </p:cNvPr>
          <p:cNvPicPr>
            <a:picLocks noChangeAspect="1"/>
          </p:cNvPicPr>
          <p:nvPr/>
        </p:nvPicPr>
        <p:blipFill>
          <a:blip r:embed="rId7"/>
          <a:stretch>
            <a:fillRect/>
          </a:stretch>
        </p:blipFill>
        <p:spPr>
          <a:xfrm>
            <a:off x="4874589" y="3950772"/>
            <a:ext cx="829128" cy="865707"/>
          </a:xfrm>
          <a:prstGeom prst="rect">
            <a:avLst/>
          </a:prstGeom>
        </p:spPr>
      </p:pic>
      <p:pic>
        <p:nvPicPr>
          <p:cNvPr id="36" name="Picture 35">
            <a:extLst>
              <a:ext uri="{FF2B5EF4-FFF2-40B4-BE49-F238E27FC236}">
                <a16:creationId xmlns:a16="http://schemas.microsoft.com/office/drawing/2014/main" id="{5724FC1F-C341-DB01-E648-FBD9E39787E1}"/>
              </a:ext>
            </a:extLst>
          </p:cNvPr>
          <p:cNvPicPr>
            <a:picLocks noChangeAspect="1"/>
          </p:cNvPicPr>
          <p:nvPr/>
        </p:nvPicPr>
        <p:blipFill>
          <a:blip r:embed="rId7"/>
          <a:stretch>
            <a:fillRect/>
          </a:stretch>
        </p:blipFill>
        <p:spPr>
          <a:xfrm>
            <a:off x="8352492" y="3313315"/>
            <a:ext cx="829128" cy="865707"/>
          </a:xfrm>
          <a:prstGeom prst="rect">
            <a:avLst/>
          </a:prstGeom>
        </p:spPr>
      </p:pic>
      <p:pic>
        <p:nvPicPr>
          <p:cNvPr id="37" name="Picture 36">
            <a:extLst>
              <a:ext uri="{FF2B5EF4-FFF2-40B4-BE49-F238E27FC236}">
                <a16:creationId xmlns:a16="http://schemas.microsoft.com/office/drawing/2014/main" id="{78E29C77-9F3C-CED4-3469-91A5F797FE19}"/>
              </a:ext>
            </a:extLst>
          </p:cNvPr>
          <p:cNvPicPr>
            <a:picLocks noChangeAspect="1"/>
          </p:cNvPicPr>
          <p:nvPr/>
        </p:nvPicPr>
        <p:blipFill>
          <a:blip r:embed="rId7"/>
          <a:stretch>
            <a:fillRect/>
          </a:stretch>
        </p:blipFill>
        <p:spPr>
          <a:xfrm>
            <a:off x="1935121" y="3091023"/>
            <a:ext cx="592688" cy="618836"/>
          </a:xfrm>
          <a:prstGeom prst="rect">
            <a:avLst/>
          </a:prstGeom>
        </p:spPr>
      </p:pic>
    </p:spTree>
    <p:extLst>
      <p:ext uri="{BB962C8B-B14F-4D97-AF65-F5344CB8AC3E}">
        <p14:creationId xmlns:p14="http://schemas.microsoft.com/office/powerpoint/2010/main" val="377653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3E1DA-D4C0-DF36-1BB0-D61D8180B82F}"/>
              </a:ext>
            </a:extLst>
          </p:cNvPr>
          <p:cNvSpPr>
            <a:spLocks noGrp="1"/>
          </p:cNvSpPr>
          <p:nvPr>
            <p:ph idx="1"/>
          </p:nvPr>
        </p:nvSpPr>
        <p:spPr>
          <a:xfrm>
            <a:off x="876693" y="2533476"/>
            <a:ext cx="3346964" cy="3447832"/>
          </a:xfrm>
        </p:spPr>
        <p:txBody>
          <a:bodyPr anchor="t">
            <a:normAutofit/>
          </a:bodyPr>
          <a:lstStyle/>
          <a:p>
            <a:pPr marL="0" indent="0">
              <a:buNone/>
            </a:pPr>
            <a:r>
              <a:rPr lang="en-GB" sz="2000"/>
              <a:t>1.	First line of defence may include </a:t>
            </a:r>
            <a:r>
              <a:rPr lang="en-GB" sz="2000" b="1"/>
              <a:t>fenced walls or razor wires </a:t>
            </a:r>
            <a:r>
              <a:rPr lang="en-GB" sz="2000"/>
              <a:t>that work at preventing the average by-passer from entering in security perimeter. </a:t>
            </a:r>
          </a:p>
        </p:txBody>
      </p:sp>
      <p:pic>
        <p:nvPicPr>
          <p:cNvPr id="4" name="Picture 3" descr="A long shot of a fence&#10;&#10;Description automatically generated">
            <a:extLst>
              <a:ext uri="{FF2B5EF4-FFF2-40B4-BE49-F238E27FC236}">
                <a16:creationId xmlns:a16="http://schemas.microsoft.com/office/drawing/2014/main" id="{9D32E862-0BEF-BF12-5814-809A28AFC5C9}"/>
              </a:ext>
            </a:extLst>
          </p:cNvPr>
          <p:cNvPicPr>
            <a:picLocks noChangeAspect="1"/>
          </p:cNvPicPr>
          <p:nvPr/>
        </p:nvPicPr>
        <p:blipFill rotWithShape="1">
          <a:blip r:embed="rId2"/>
          <a:srcRect l="12238" r="18663" b="-1"/>
          <a:stretch/>
        </p:blipFill>
        <p:spPr>
          <a:xfrm>
            <a:off x="5089243" y="877413"/>
            <a:ext cx="6222628" cy="5043096"/>
          </a:xfrm>
          <a:prstGeom prst="rect">
            <a:avLst/>
          </a:prstGeom>
        </p:spPr>
      </p:pic>
      <p:grpSp>
        <p:nvGrpSpPr>
          <p:cNvPr id="9" name="Group 8">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0" name="Rectangle 9">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457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FCD2EC-9A16-142D-5675-3FDB8192A632}"/>
              </a:ext>
            </a:extLst>
          </p:cNvPr>
          <p:cNvSpPr>
            <a:spLocks noGrp="1"/>
          </p:cNvSpPr>
          <p:nvPr>
            <p:ph idx="1"/>
          </p:nvPr>
        </p:nvSpPr>
        <p:spPr>
          <a:xfrm>
            <a:off x="838201" y="2482589"/>
            <a:ext cx="3816096" cy="3694373"/>
          </a:xfrm>
        </p:spPr>
        <p:txBody>
          <a:bodyPr>
            <a:normAutofit lnSpcReduction="10000"/>
          </a:bodyPr>
          <a:lstStyle/>
          <a:p>
            <a:pPr marL="0" indent="0">
              <a:buNone/>
            </a:pPr>
            <a:r>
              <a:rPr lang="en-GB" sz="3200" b="1" dirty="0"/>
              <a:t>2.</a:t>
            </a:r>
            <a:r>
              <a:rPr lang="en-GB" sz="2000" dirty="0"/>
              <a:t>	</a:t>
            </a:r>
            <a:r>
              <a:rPr lang="en-GB" sz="3600" dirty="0"/>
              <a:t>Protective barriers are used for preventing the forced entry of people or vehicles and should always be complemented by </a:t>
            </a:r>
            <a:r>
              <a:rPr lang="ro-RO" sz="3600" dirty="0"/>
              <a:t>........</a:t>
            </a:r>
            <a:endParaRPr lang="en-GB" sz="3600" dirty="0"/>
          </a:p>
        </p:txBody>
      </p:sp>
      <p:pic>
        <p:nvPicPr>
          <p:cNvPr id="5" name="Picture 4">
            <a:extLst>
              <a:ext uri="{FF2B5EF4-FFF2-40B4-BE49-F238E27FC236}">
                <a16:creationId xmlns:a16="http://schemas.microsoft.com/office/drawing/2014/main" id="{29D304A1-AC45-D061-17EE-5D7E2A07BEBB}"/>
              </a:ext>
            </a:extLst>
          </p:cNvPr>
          <p:cNvPicPr>
            <a:picLocks noChangeAspect="1"/>
          </p:cNvPicPr>
          <p:nvPr/>
        </p:nvPicPr>
        <p:blipFill rotWithShape="1">
          <a:blip r:embed="rId2"/>
          <a:srcRect t="22131" r="1" b="10192"/>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4" name="Picture 3">
            <a:extLst>
              <a:ext uri="{FF2B5EF4-FFF2-40B4-BE49-F238E27FC236}">
                <a16:creationId xmlns:a16="http://schemas.microsoft.com/office/drawing/2014/main" id="{097F932D-89CA-A8C4-5A8C-AAE16A1FD918}"/>
              </a:ext>
            </a:extLst>
          </p:cNvPr>
          <p:cNvPicPr>
            <a:picLocks noChangeAspect="1"/>
          </p:cNvPicPr>
          <p:nvPr/>
        </p:nvPicPr>
        <p:blipFill rotWithShape="1">
          <a:blip r:embed="rId3"/>
          <a:srcRect t="27504" b="17914"/>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2634646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yellow gate with a car in the background&#10;&#10;Description automatically generated">
            <a:extLst>
              <a:ext uri="{FF2B5EF4-FFF2-40B4-BE49-F238E27FC236}">
                <a16:creationId xmlns:a16="http://schemas.microsoft.com/office/drawing/2014/main" id="{11F1F15C-D956-1D84-9BB6-6F342EBAD618}"/>
              </a:ext>
            </a:extLst>
          </p:cNvPr>
          <p:cNvPicPr>
            <a:picLocks noChangeAspect="1"/>
          </p:cNvPicPr>
          <p:nvPr/>
        </p:nvPicPr>
        <p:blipFill rotWithShape="1">
          <a:blip r:embed="rId2"/>
          <a:srcRect l="24317" r="23370" b="-1"/>
          <a:stretch/>
        </p:blipFill>
        <p:spPr>
          <a:xfrm>
            <a:off x="827088" y="1498600"/>
            <a:ext cx="5260975" cy="467677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1" name="Group 10">
            <a:extLst>
              <a:ext uri="{FF2B5EF4-FFF2-40B4-BE49-F238E27FC236}">
                <a16:creationId xmlns:a16="http://schemas.microsoft.com/office/drawing/2014/main" id="{0EAC7AFE-68C0-41EB-A1C7-108E60D7C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8" y="4795537"/>
            <a:ext cx="5260975" cy="1410656"/>
            <a:chOff x="827088" y="4795537"/>
            <a:chExt cx="5260975" cy="1410656"/>
          </a:xfrm>
        </p:grpSpPr>
        <p:sp>
          <p:nvSpPr>
            <p:cNvPr id="12" name="Freeform: Shape 11">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2FFB2BA6-FFBD-5249-9863-7D19F500489A}"/>
              </a:ext>
            </a:extLst>
          </p:cNvPr>
          <p:cNvSpPr>
            <a:spLocks noGrp="1"/>
          </p:cNvSpPr>
          <p:nvPr>
            <p:ph idx="1"/>
          </p:nvPr>
        </p:nvSpPr>
        <p:spPr>
          <a:xfrm>
            <a:off x="6981826" y="3146400"/>
            <a:ext cx="4391024" cy="2682000"/>
          </a:xfrm>
        </p:spPr>
        <p:txBody>
          <a:bodyPr>
            <a:normAutofit/>
          </a:bodyPr>
          <a:lstStyle/>
          <a:p>
            <a:pPr marL="0" indent="0">
              <a:buNone/>
            </a:pPr>
            <a:r>
              <a:rPr lang="ro-RO" sz="2400" b="1" dirty="0">
                <a:solidFill>
                  <a:schemeClr val="bg1">
                    <a:alpha val="80000"/>
                  </a:schemeClr>
                </a:solidFill>
                <a:effectLst/>
                <a:latin typeface="Times New Roman" panose="02020603050405020304" pitchFamily="18" charset="0"/>
                <a:ea typeface="Times New Roman" panose="02020603050405020304" pitchFamily="18" charset="0"/>
              </a:rPr>
              <a:t>..... 3. </a:t>
            </a:r>
            <a:r>
              <a:rPr lang="en-GB" sz="2400" b="1" dirty="0">
                <a:solidFill>
                  <a:schemeClr val="bg1">
                    <a:alpha val="80000"/>
                  </a:schemeClr>
                </a:solidFill>
                <a:effectLst/>
                <a:latin typeface="Times New Roman" panose="02020603050405020304" pitchFamily="18" charset="0"/>
                <a:ea typeface="Times New Roman" panose="02020603050405020304" pitchFamily="18" charset="0"/>
              </a:rPr>
              <a:t>G</a:t>
            </a:r>
            <a:r>
              <a:rPr lang="en-GB" sz="2400" b="1" kern="0" dirty="0">
                <a:solidFill>
                  <a:schemeClr val="bg1">
                    <a:alpha val="80000"/>
                  </a:schemeClr>
                </a:solidFill>
                <a:effectLst/>
                <a:latin typeface="Times New Roman" panose="02020603050405020304" pitchFamily="18" charset="0"/>
                <a:ea typeface="Times New Roman" panose="02020603050405020304" pitchFamily="18" charset="0"/>
              </a:rPr>
              <a:t>ates</a:t>
            </a:r>
            <a:r>
              <a:rPr lang="ro-RO" sz="2400" b="1" kern="0" dirty="0">
                <a:solidFill>
                  <a:schemeClr val="bg1">
                    <a:alpha val="80000"/>
                  </a:schemeClr>
                </a:solidFill>
                <a:effectLst/>
                <a:latin typeface="Times New Roman" panose="02020603050405020304" pitchFamily="18" charset="0"/>
                <a:ea typeface="Times New Roman" panose="02020603050405020304" pitchFamily="18" charset="0"/>
              </a:rPr>
              <a:t> .........</a:t>
            </a:r>
            <a:endParaRPr lang="en-GB" sz="2400" dirty="0">
              <a:solidFill>
                <a:schemeClr val="bg1">
                  <a:alpha val="80000"/>
                </a:schemeClr>
              </a:solidFill>
            </a:endParaRPr>
          </a:p>
        </p:txBody>
      </p:sp>
    </p:spTree>
    <p:extLst>
      <p:ext uri="{BB962C8B-B14F-4D97-AF65-F5344CB8AC3E}">
        <p14:creationId xmlns:p14="http://schemas.microsoft.com/office/powerpoint/2010/main" val="3690874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BFF4D7A5-AEF3-A43D-6566-48B3D125155C}"/>
              </a:ext>
            </a:extLst>
          </p:cNvPr>
          <p:cNvSpPr>
            <a:spLocks noGrp="1"/>
          </p:cNvSpPr>
          <p:nvPr>
            <p:ph idx="1"/>
          </p:nvPr>
        </p:nvSpPr>
        <p:spPr>
          <a:xfrm>
            <a:off x="838200" y="1825625"/>
            <a:ext cx="5387502" cy="4351338"/>
          </a:xfrm>
        </p:spPr>
        <p:txBody>
          <a:bodyPr>
            <a:normAutofit/>
          </a:bodyPr>
          <a:lstStyle/>
          <a:p>
            <a:pPr marL="0" indent="0">
              <a:buNone/>
            </a:pPr>
            <a:r>
              <a:rPr lang="ro-RO" b="1" kern="0">
                <a:effectLst/>
                <a:latin typeface="Times New Roman" panose="02020603050405020304" pitchFamily="18" charset="0"/>
                <a:ea typeface="Times New Roman" panose="02020603050405020304" pitchFamily="18" charset="0"/>
              </a:rPr>
              <a:t>....4. </a:t>
            </a:r>
            <a:r>
              <a:rPr lang="en-GB" b="1" kern="0">
                <a:effectLst/>
                <a:latin typeface="Times New Roman" panose="02020603050405020304" pitchFamily="18" charset="0"/>
                <a:ea typeface="Times New Roman" panose="02020603050405020304" pitchFamily="18" charset="0"/>
              </a:rPr>
              <a:t>security guards</a:t>
            </a:r>
            <a:r>
              <a:rPr lang="en-GB" kern="0">
                <a:effectLst/>
                <a:latin typeface="Times New Roman" panose="02020603050405020304" pitchFamily="18" charset="0"/>
                <a:ea typeface="Times New Roman" panose="02020603050405020304" pitchFamily="18" charset="0"/>
              </a:rPr>
              <a:t> and</a:t>
            </a:r>
            <a:r>
              <a:rPr lang="ro-RO" kern="0">
                <a:effectLst/>
                <a:latin typeface="Times New Roman" panose="02020603050405020304" pitchFamily="18" charset="0"/>
                <a:ea typeface="Times New Roman" panose="02020603050405020304" pitchFamily="18" charset="0"/>
              </a:rPr>
              <a:t> ...........</a:t>
            </a:r>
            <a:endParaRPr lang="en-GB" dirty="0"/>
          </a:p>
        </p:txBody>
      </p:sp>
      <p:pic>
        <p:nvPicPr>
          <p:cNvPr id="4" name="Picture 3" descr="A person in a black shirt&#10;&#10;Description automatically generated">
            <a:extLst>
              <a:ext uri="{FF2B5EF4-FFF2-40B4-BE49-F238E27FC236}">
                <a16:creationId xmlns:a16="http://schemas.microsoft.com/office/drawing/2014/main" id="{6BA19603-86DA-128B-E12F-EC4F607467C2}"/>
              </a:ext>
            </a:extLst>
          </p:cNvPr>
          <p:cNvPicPr>
            <a:picLocks noChangeAspect="1"/>
          </p:cNvPicPr>
          <p:nvPr/>
        </p:nvPicPr>
        <p:blipFill rotWithShape="1">
          <a:blip r:embed="rId2"/>
          <a:srcRect l="28402" r="4956" b="1"/>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1"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ecurity check at an airport&#10;&#10;Description automatically generated">
            <a:extLst>
              <a:ext uri="{FF2B5EF4-FFF2-40B4-BE49-F238E27FC236}">
                <a16:creationId xmlns:a16="http://schemas.microsoft.com/office/drawing/2014/main" id="{1971FAB6-A1CB-851E-3B88-7FBE7449F5A9}"/>
              </a:ext>
            </a:extLst>
          </p:cNvPr>
          <p:cNvPicPr>
            <a:picLocks noChangeAspect="1"/>
          </p:cNvPicPr>
          <p:nvPr/>
        </p:nvPicPr>
        <p:blipFill rotWithShape="1">
          <a:blip r:embed="rId2"/>
          <a:srcRect l="7834" r="14226" b="1"/>
          <a:stretch/>
        </p:blipFill>
        <p:spPr>
          <a:xfrm>
            <a:off x="673088" y="742672"/>
            <a:ext cx="5259715" cy="5404012"/>
          </a:xfrm>
          <a:custGeom>
            <a:avLst/>
            <a:gdLst/>
            <a:ahLst/>
            <a:cxnLst/>
            <a:rect l="l" t="t" r="r" b="b"/>
            <a:pathLst>
              <a:path w="5259715" h="5404012">
                <a:moveTo>
                  <a:pt x="2399894" y="435"/>
                </a:moveTo>
                <a:cubicBezTo>
                  <a:pt x="2943658" y="-13023"/>
                  <a:pt x="3728490" y="288758"/>
                  <a:pt x="4147141" y="517466"/>
                </a:cubicBezTo>
                <a:cubicBezTo>
                  <a:pt x="4565793" y="746173"/>
                  <a:pt x="4730383" y="950413"/>
                  <a:pt x="4911806" y="1372681"/>
                </a:cubicBezTo>
                <a:cubicBezTo>
                  <a:pt x="5093230" y="1794950"/>
                  <a:pt x="5337667" y="2458051"/>
                  <a:pt x="5235686" y="3051079"/>
                </a:cubicBezTo>
                <a:cubicBezTo>
                  <a:pt x="5133705" y="3644106"/>
                  <a:pt x="4702264" y="4591451"/>
                  <a:pt x="4299920" y="4930844"/>
                </a:cubicBezTo>
                <a:cubicBezTo>
                  <a:pt x="3897575" y="5270237"/>
                  <a:pt x="2995921" y="5464440"/>
                  <a:pt x="2368153" y="5387112"/>
                </a:cubicBezTo>
                <a:cubicBezTo>
                  <a:pt x="1740385" y="5309785"/>
                  <a:pt x="905559" y="5028315"/>
                  <a:pt x="533308" y="4466883"/>
                </a:cubicBezTo>
                <a:cubicBezTo>
                  <a:pt x="161057" y="3905452"/>
                  <a:pt x="-204932" y="3091976"/>
                  <a:pt x="134652" y="2018526"/>
                </a:cubicBezTo>
                <a:cubicBezTo>
                  <a:pt x="234804" y="1669603"/>
                  <a:pt x="575722" y="913155"/>
                  <a:pt x="884557" y="598212"/>
                </a:cubicBezTo>
                <a:cubicBezTo>
                  <a:pt x="1193392" y="283270"/>
                  <a:pt x="1835810" y="121563"/>
                  <a:pt x="2399894" y="435"/>
                </a:cubicBezTo>
                <a:close/>
              </a:path>
            </a:pathLst>
          </a:custGeom>
        </p:spPr>
      </p:pic>
      <p:sp>
        <p:nvSpPr>
          <p:cNvPr id="9" name="Freeform: Shape 8">
            <a:extLst>
              <a:ext uri="{FF2B5EF4-FFF2-40B4-BE49-F238E27FC236}">
                <a16:creationId xmlns:a16="http://schemas.microsoft.com/office/drawing/2014/main" id="{CE2956EB-1856-7F77-0DEB-AAD664CD7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468305">
            <a:off x="-340234" y="697080"/>
            <a:ext cx="1643189" cy="544521"/>
          </a:xfrm>
          <a:custGeom>
            <a:avLst/>
            <a:gdLst>
              <a:gd name="connsiteX0" fmla="*/ 1643189 w 1643189"/>
              <a:gd name="connsiteY0" fmla="*/ 346794 h 544521"/>
              <a:gd name="connsiteX1" fmla="*/ 1600235 w 1643189"/>
              <a:gd name="connsiteY1" fmla="*/ 544334 h 544521"/>
              <a:gd name="connsiteX2" fmla="*/ 589940 w 1643189"/>
              <a:gd name="connsiteY2" fmla="*/ 402182 h 544521"/>
              <a:gd name="connsiteX3" fmla="*/ 220 w 1643189"/>
              <a:gd name="connsiteY3" fmla="*/ 300576 h 544521"/>
              <a:gd name="connsiteX4" fmla="*/ 0 w 1643189"/>
              <a:gd name="connsiteY4" fmla="*/ 300433 h 544521"/>
              <a:gd name="connsiteX5" fmla="*/ 387245 w 1643189"/>
              <a:gd name="connsiteY5" fmla="*/ 0 h 544521"/>
              <a:gd name="connsiteX6" fmla="*/ 487701 w 1643189"/>
              <a:gd name="connsiteY6" fmla="*/ 27350 h 544521"/>
              <a:gd name="connsiteX7" fmla="*/ 1643189 w 1643189"/>
              <a:gd name="connsiteY7" fmla="*/ 346794 h 54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3189" h="544521">
                <a:moveTo>
                  <a:pt x="1643189" y="346794"/>
                </a:moveTo>
                <a:cubicBezTo>
                  <a:pt x="1638813" y="389822"/>
                  <a:pt x="1615452" y="550769"/>
                  <a:pt x="1600235" y="544334"/>
                </a:cubicBezTo>
                <a:cubicBezTo>
                  <a:pt x="1564346" y="546282"/>
                  <a:pt x="802795" y="474858"/>
                  <a:pt x="589940" y="402182"/>
                </a:cubicBezTo>
                <a:cubicBezTo>
                  <a:pt x="346522" y="358974"/>
                  <a:pt x="136903" y="338520"/>
                  <a:pt x="220" y="300576"/>
                </a:cubicBezTo>
                <a:lnTo>
                  <a:pt x="0" y="300433"/>
                </a:lnTo>
                <a:lnTo>
                  <a:pt x="387245" y="0"/>
                </a:lnTo>
                <a:lnTo>
                  <a:pt x="487701" y="27350"/>
                </a:lnTo>
                <a:cubicBezTo>
                  <a:pt x="950135" y="152040"/>
                  <a:pt x="1605749" y="322251"/>
                  <a:pt x="1643189" y="346794"/>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7FC4EA4-7C4C-68F8-10F0-5D08208AD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468305">
            <a:off x="-340234" y="697080"/>
            <a:ext cx="1643189" cy="544521"/>
          </a:xfrm>
          <a:custGeom>
            <a:avLst/>
            <a:gdLst>
              <a:gd name="connsiteX0" fmla="*/ 1643189 w 1643189"/>
              <a:gd name="connsiteY0" fmla="*/ 346794 h 544521"/>
              <a:gd name="connsiteX1" fmla="*/ 1600235 w 1643189"/>
              <a:gd name="connsiteY1" fmla="*/ 544334 h 544521"/>
              <a:gd name="connsiteX2" fmla="*/ 589940 w 1643189"/>
              <a:gd name="connsiteY2" fmla="*/ 402182 h 544521"/>
              <a:gd name="connsiteX3" fmla="*/ 220 w 1643189"/>
              <a:gd name="connsiteY3" fmla="*/ 300576 h 544521"/>
              <a:gd name="connsiteX4" fmla="*/ 0 w 1643189"/>
              <a:gd name="connsiteY4" fmla="*/ 300433 h 544521"/>
              <a:gd name="connsiteX5" fmla="*/ 387245 w 1643189"/>
              <a:gd name="connsiteY5" fmla="*/ 0 h 544521"/>
              <a:gd name="connsiteX6" fmla="*/ 487701 w 1643189"/>
              <a:gd name="connsiteY6" fmla="*/ 27350 h 544521"/>
              <a:gd name="connsiteX7" fmla="*/ 1643189 w 1643189"/>
              <a:gd name="connsiteY7" fmla="*/ 346794 h 54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3189" h="544521">
                <a:moveTo>
                  <a:pt x="1643189" y="346794"/>
                </a:moveTo>
                <a:cubicBezTo>
                  <a:pt x="1638813" y="389822"/>
                  <a:pt x="1615452" y="550769"/>
                  <a:pt x="1600235" y="544334"/>
                </a:cubicBezTo>
                <a:cubicBezTo>
                  <a:pt x="1564346" y="546282"/>
                  <a:pt x="802795" y="474858"/>
                  <a:pt x="589940" y="402182"/>
                </a:cubicBezTo>
                <a:cubicBezTo>
                  <a:pt x="346522" y="358974"/>
                  <a:pt x="136903" y="338520"/>
                  <a:pt x="220" y="300576"/>
                </a:cubicBezTo>
                <a:lnTo>
                  <a:pt x="0" y="300433"/>
                </a:lnTo>
                <a:lnTo>
                  <a:pt x="387245" y="0"/>
                </a:lnTo>
                <a:lnTo>
                  <a:pt x="487701" y="27350"/>
                </a:lnTo>
                <a:cubicBezTo>
                  <a:pt x="950135" y="152040"/>
                  <a:pt x="1605749" y="322251"/>
                  <a:pt x="1643189" y="346794"/>
                </a:cubicBezTo>
                <a:close/>
              </a:path>
            </a:pathLst>
          </a:cu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5112072-0E82-3313-9492-F7C04F2C5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78977">
            <a:off x="1478725" y="539692"/>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DECAB2-1CBC-FBCA-D8C5-CDBEFB26C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84128">
            <a:off x="487383" y="5052459"/>
            <a:ext cx="2065137" cy="1924710"/>
          </a:xfrm>
          <a:custGeom>
            <a:avLst/>
            <a:gdLst>
              <a:gd name="connsiteX0" fmla="*/ 705420 w 2065137"/>
              <a:gd name="connsiteY0" fmla="*/ 660 h 1924710"/>
              <a:gd name="connsiteX1" fmla="*/ 752061 w 2065137"/>
              <a:gd name="connsiteY1" fmla="*/ 79831 h 1924710"/>
              <a:gd name="connsiteX2" fmla="*/ 777174 w 2065137"/>
              <a:gd name="connsiteY2" fmla="*/ 228674 h 1924710"/>
              <a:gd name="connsiteX3" fmla="*/ 910196 w 2065137"/>
              <a:gd name="connsiteY3" fmla="*/ 554933 h 1924710"/>
              <a:gd name="connsiteX4" fmla="*/ 1144151 w 2065137"/>
              <a:gd name="connsiteY4" fmla="*/ 998783 h 1924710"/>
              <a:gd name="connsiteX5" fmla="*/ 1215136 w 2065137"/>
              <a:gd name="connsiteY5" fmla="*/ 1290963 h 1924710"/>
              <a:gd name="connsiteX6" fmla="*/ 1253210 w 2065137"/>
              <a:gd name="connsiteY6" fmla="*/ 1375081 h 1924710"/>
              <a:gd name="connsiteX7" fmla="*/ 1251063 w 2065137"/>
              <a:gd name="connsiteY7" fmla="*/ 1145318 h 1924710"/>
              <a:gd name="connsiteX8" fmla="*/ 1327486 w 2065137"/>
              <a:gd name="connsiteY8" fmla="*/ 777906 h 1924710"/>
              <a:gd name="connsiteX9" fmla="*/ 1541356 w 2065137"/>
              <a:gd name="connsiteY9" fmla="*/ 402852 h 1924710"/>
              <a:gd name="connsiteX10" fmla="*/ 1749218 w 2065137"/>
              <a:gd name="connsiteY10" fmla="*/ 310849 h 1924710"/>
              <a:gd name="connsiteX11" fmla="*/ 1654670 w 2065137"/>
              <a:gd name="connsiteY11" fmla="*/ 473302 h 1924710"/>
              <a:gd name="connsiteX12" fmla="*/ 1579791 w 2065137"/>
              <a:gd name="connsiteY12" fmla="*/ 675203 h 1924710"/>
              <a:gd name="connsiteX13" fmla="*/ 1483218 w 2065137"/>
              <a:gd name="connsiteY13" fmla="*/ 1199721 h 1924710"/>
              <a:gd name="connsiteX14" fmla="*/ 1515071 w 2065137"/>
              <a:gd name="connsiteY14" fmla="*/ 1414524 h 1924710"/>
              <a:gd name="connsiteX15" fmla="*/ 1732857 w 2065137"/>
              <a:gd name="connsiteY15" fmla="*/ 1097678 h 1924710"/>
              <a:gd name="connsiteX16" fmla="*/ 1999503 w 2065137"/>
              <a:gd name="connsiteY16" fmla="*/ 923150 h 1924710"/>
              <a:gd name="connsiteX17" fmla="*/ 2061573 w 2065137"/>
              <a:gd name="connsiteY17" fmla="*/ 919052 h 1924710"/>
              <a:gd name="connsiteX18" fmla="*/ 1925241 w 2065137"/>
              <a:gd name="connsiteY18" fmla="*/ 1276908 h 1924710"/>
              <a:gd name="connsiteX19" fmla="*/ 1762828 w 2065137"/>
              <a:gd name="connsiteY19" fmla="*/ 1628380 h 1924710"/>
              <a:gd name="connsiteX20" fmla="*/ 1728483 w 2065137"/>
              <a:gd name="connsiteY20" fmla="*/ 1676471 h 1924710"/>
              <a:gd name="connsiteX21" fmla="*/ 1721032 w 2065137"/>
              <a:gd name="connsiteY21" fmla="*/ 1683673 h 1924710"/>
              <a:gd name="connsiteX22" fmla="*/ 525849 w 2065137"/>
              <a:gd name="connsiteY22" fmla="*/ 1924710 h 1924710"/>
              <a:gd name="connsiteX23" fmla="*/ 519988 w 2065137"/>
              <a:gd name="connsiteY23" fmla="*/ 1923526 h 1924710"/>
              <a:gd name="connsiteX24" fmla="*/ 368278 w 2065137"/>
              <a:gd name="connsiteY24" fmla="*/ 1849772 h 1924710"/>
              <a:gd name="connsiteX25" fmla="*/ 160089 w 2065137"/>
              <a:gd name="connsiteY25" fmla="*/ 1653766 h 1924710"/>
              <a:gd name="connsiteX26" fmla="*/ 41695 w 2065137"/>
              <a:gd name="connsiteY26" fmla="*/ 1181902 h 1924710"/>
              <a:gd name="connsiteX27" fmla="*/ 2230 w 2065137"/>
              <a:gd name="connsiteY27" fmla="*/ 982389 h 1924710"/>
              <a:gd name="connsiteX28" fmla="*/ 99098 w 2065137"/>
              <a:gd name="connsiteY28" fmla="*/ 1105897 h 1924710"/>
              <a:gd name="connsiteX29" fmla="*/ 289246 w 2065137"/>
              <a:gd name="connsiteY29" fmla="*/ 1406750 h 1924710"/>
              <a:gd name="connsiteX30" fmla="*/ 565475 w 2065137"/>
              <a:gd name="connsiteY30" fmla="*/ 1638885 h 1924710"/>
              <a:gd name="connsiteX31" fmla="*/ 859542 w 2065137"/>
              <a:gd name="connsiteY31" fmla="*/ 1695888 h 1924710"/>
              <a:gd name="connsiteX32" fmla="*/ 1054865 w 2065137"/>
              <a:gd name="connsiteY32" fmla="*/ 1683777 h 1924710"/>
              <a:gd name="connsiteX33" fmla="*/ 777174 w 2065137"/>
              <a:gd name="connsiteY33" fmla="*/ 1584095 h 1924710"/>
              <a:gd name="connsiteX34" fmla="*/ 490158 w 2065137"/>
              <a:gd name="connsiteY34" fmla="*/ 1378248 h 1924710"/>
              <a:gd name="connsiteX35" fmla="*/ 264132 w 2065137"/>
              <a:gd name="connsiteY35" fmla="*/ 1001390 h 1924710"/>
              <a:gd name="connsiteX36" fmla="*/ 81159 w 2065137"/>
              <a:gd name="connsiteY36" fmla="*/ 551695 h 1924710"/>
              <a:gd name="connsiteX37" fmla="*/ 81159 w 2065137"/>
              <a:gd name="connsiteY37" fmla="*/ 507359 h 1924710"/>
              <a:gd name="connsiteX38" fmla="*/ 289246 w 2065137"/>
              <a:gd name="connsiteY38" fmla="*/ 678370 h 1924710"/>
              <a:gd name="connsiteX39" fmla="*/ 479395 w 2065137"/>
              <a:gd name="connsiteY39" fmla="*/ 862048 h 1924710"/>
              <a:gd name="connsiteX40" fmla="*/ 954236 w 2065137"/>
              <a:gd name="connsiteY40" fmla="*/ 1370320 h 1924710"/>
              <a:gd name="connsiteX41" fmla="*/ 961171 w 2065137"/>
              <a:gd name="connsiteY41" fmla="*/ 1305410 h 1924710"/>
              <a:gd name="connsiteX42" fmla="*/ 730534 w 2065137"/>
              <a:gd name="connsiteY42" fmla="*/ 922219 h 1924710"/>
              <a:gd name="connsiteX43" fmla="*/ 572676 w 2065137"/>
              <a:gd name="connsiteY43" fmla="*/ 475691 h 1924710"/>
              <a:gd name="connsiteX44" fmla="*/ 637254 w 2065137"/>
              <a:gd name="connsiteY44" fmla="*/ 121001 h 1924710"/>
              <a:gd name="connsiteX45" fmla="*/ 705420 w 2065137"/>
              <a:gd name="connsiteY45" fmla="*/ 660 h 192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65137" h="1924710">
                <a:moveTo>
                  <a:pt x="705420" y="660"/>
                </a:moveTo>
                <a:cubicBezTo>
                  <a:pt x="724555" y="-6202"/>
                  <a:pt x="740102" y="41829"/>
                  <a:pt x="752061" y="79831"/>
                </a:cubicBezTo>
                <a:cubicBezTo>
                  <a:pt x="764020" y="117834"/>
                  <a:pt x="750818" y="149491"/>
                  <a:pt x="777174" y="228674"/>
                </a:cubicBezTo>
                <a:cubicBezTo>
                  <a:pt x="803530" y="307858"/>
                  <a:pt x="849033" y="426581"/>
                  <a:pt x="910196" y="554933"/>
                </a:cubicBezTo>
                <a:cubicBezTo>
                  <a:pt x="971359" y="683284"/>
                  <a:pt x="1093328" y="876111"/>
                  <a:pt x="1144151" y="998783"/>
                </a:cubicBezTo>
                <a:cubicBezTo>
                  <a:pt x="1194974" y="1121454"/>
                  <a:pt x="1196960" y="1228246"/>
                  <a:pt x="1215136" y="1290963"/>
                </a:cubicBezTo>
                <a:cubicBezTo>
                  <a:pt x="1233313" y="1353680"/>
                  <a:pt x="1247222" y="1399355"/>
                  <a:pt x="1253210" y="1375081"/>
                </a:cubicBezTo>
                <a:cubicBezTo>
                  <a:pt x="1259198" y="1350807"/>
                  <a:pt x="1238683" y="1244847"/>
                  <a:pt x="1251063" y="1145318"/>
                </a:cubicBezTo>
                <a:cubicBezTo>
                  <a:pt x="1263442" y="1045789"/>
                  <a:pt x="1279104" y="901650"/>
                  <a:pt x="1327486" y="777906"/>
                </a:cubicBezTo>
                <a:cubicBezTo>
                  <a:pt x="1375868" y="654162"/>
                  <a:pt x="1471068" y="480695"/>
                  <a:pt x="1541356" y="402852"/>
                </a:cubicBezTo>
                <a:cubicBezTo>
                  <a:pt x="1611644" y="325009"/>
                  <a:pt x="1730332" y="299107"/>
                  <a:pt x="1749218" y="310849"/>
                </a:cubicBezTo>
                <a:cubicBezTo>
                  <a:pt x="1768103" y="322590"/>
                  <a:pt x="1682908" y="412576"/>
                  <a:pt x="1654670" y="473302"/>
                </a:cubicBezTo>
                <a:cubicBezTo>
                  <a:pt x="1626432" y="534028"/>
                  <a:pt x="1608366" y="554133"/>
                  <a:pt x="1579791" y="675203"/>
                </a:cubicBezTo>
                <a:cubicBezTo>
                  <a:pt x="1551215" y="796273"/>
                  <a:pt x="1494004" y="1076501"/>
                  <a:pt x="1483218" y="1199721"/>
                </a:cubicBezTo>
                <a:cubicBezTo>
                  <a:pt x="1472431" y="1322941"/>
                  <a:pt x="1498661" y="1418966"/>
                  <a:pt x="1515071" y="1414524"/>
                </a:cubicBezTo>
                <a:cubicBezTo>
                  <a:pt x="1531480" y="1410083"/>
                  <a:pt x="1652119" y="1179574"/>
                  <a:pt x="1732857" y="1097678"/>
                </a:cubicBezTo>
                <a:cubicBezTo>
                  <a:pt x="1813596" y="1015783"/>
                  <a:pt x="1944717" y="952922"/>
                  <a:pt x="1999503" y="923150"/>
                </a:cubicBezTo>
                <a:cubicBezTo>
                  <a:pt x="2054289" y="893379"/>
                  <a:pt x="2073950" y="860092"/>
                  <a:pt x="2061573" y="919052"/>
                </a:cubicBezTo>
                <a:cubicBezTo>
                  <a:pt x="2049196" y="978011"/>
                  <a:pt x="1975032" y="1158687"/>
                  <a:pt x="1925241" y="1276908"/>
                </a:cubicBezTo>
                <a:cubicBezTo>
                  <a:pt x="1875450" y="1395130"/>
                  <a:pt x="1809564" y="1548725"/>
                  <a:pt x="1762828" y="1628380"/>
                </a:cubicBezTo>
                <a:cubicBezTo>
                  <a:pt x="1751144" y="1648294"/>
                  <a:pt x="1739620" y="1663811"/>
                  <a:pt x="1728483" y="1676471"/>
                </a:cubicBezTo>
                <a:lnTo>
                  <a:pt x="1721032" y="1683673"/>
                </a:lnTo>
                <a:lnTo>
                  <a:pt x="525849" y="1924710"/>
                </a:lnTo>
                <a:lnTo>
                  <a:pt x="519988" y="1923526"/>
                </a:lnTo>
                <a:cubicBezTo>
                  <a:pt x="464666" y="1908631"/>
                  <a:pt x="420748" y="1885004"/>
                  <a:pt x="368278" y="1849772"/>
                </a:cubicBezTo>
                <a:cubicBezTo>
                  <a:pt x="298318" y="1802797"/>
                  <a:pt x="214520" y="1765077"/>
                  <a:pt x="160089" y="1653766"/>
                </a:cubicBezTo>
                <a:cubicBezTo>
                  <a:pt x="105658" y="1542454"/>
                  <a:pt x="68005" y="1293798"/>
                  <a:pt x="41695" y="1181902"/>
                </a:cubicBezTo>
                <a:cubicBezTo>
                  <a:pt x="15385" y="1070006"/>
                  <a:pt x="-7337" y="995057"/>
                  <a:pt x="2230" y="982389"/>
                </a:cubicBezTo>
                <a:cubicBezTo>
                  <a:pt x="11797" y="969722"/>
                  <a:pt x="51262" y="1035171"/>
                  <a:pt x="99098" y="1105897"/>
                </a:cubicBezTo>
                <a:cubicBezTo>
                  <a:pt x="146934" y="1176624"/>
                  <a:pt x="211517" y="1317919"/>
                  <a:pt x="289246" y="1406750"/>
                </a:cubicBezTo>
                <a:cubicBezTo>
                  <a:pt x="366976" y="1495581"/>
                  <a:pt x="470426" y="1590695"/>
                  <a:pt x="565475" y="1638885"/>
                </a:cubicBezTo>
                <a:cubicBezTo>
                  <a:pt x="660525" y="1687074"/>
                  <a:pt x="777978" y="1688406"/>
                  <a:pt x="859542" y="1695888"/>
                </a:cubicBezTo>
                <a:cubicBezTo>
                  <a:pt x="941107" y="1703370"/>
                  <a:pt x="1068593" y="1702409"/>
                  <a:pt x="1054865" y="1683777"/>
                </a:cubicBezTo>
                <a:cubicBezTo>
                  <a:pt x="1041137" y="1665144"/>
                  <a:pt x="871292" y="1635016"/>
                  <a:pt x="777174" y="1584095"/>
                </a:cubicBezTo>
                <a:cubicBezTo>
                  <a:pt x="683057" y="1533173"/>
                  <a:pt x="596580" y="1481228"/>
                  <a:pt x="490158" y="1378248"/>
                </a:cubicBezTo>
                <a:cubicBezTo>
                  <a:pt x="383736" y="1275268"/>
                  <a:pt x="332299" y="1139149"/>
                  <a:pt x="264132" y="1001390"/>
                </a:cubicBezTo>
                <a:cubicBezTo>
                  <a:pt x="195966" y="863632"/>
                  <a:pt x="111655" y="634034"/>
                  <a:pt x="81159" y="551695"/>
                </a:cubicBezTo>
                <a:cubicBezTo>
                  <a:pt x="50664" y="469357"/>
                  <a:pt x="46478" y="486247"/>
                  <a:pt x="81159" y="507359"/>
                </a:cubicBezTo>
                <a:cubicBezTo>
                  <a:pt x="115841" y="528471"/>
                  <a:pt x="222874" y="619255"/>
                  <a:pt x="289246" y="678370"/>
                </a:cubicBezTo>
                <a:cubicBezTo>
                  <a:pt x="355619" y="737485"/>
                  <a:pt x="368564" y="746723"/>
                  <a:pt x="479395" y="862048"/>
                </a:cubicBezTo>
                <a:cubicBezTo>
                  <a:pt x="590227" y="977374"/>
                  <a:pt x="873940" y="1296427"/>
                  <a:pt x="954236" y="1370320"/>
                </a:cubicBezTo>
                <a:cubicBezTo>
                  <a:pt x="1034532" y="1444214"/>
                  <a:pt x="998455" y="1380094"/>
                  <a:pt x="961171" y="1305410"/>
                </a:cubicBezTo>
                <a:cubicBezTo>
                  <a:pt x="923887" y="1230727"/>
                  <a:pt x="795284" y="1060505"/>
                  <a:pt x="730534" y="922219"/>
                </a:cubicBezTo>
                <a:cubicBezTo>
                  <a:pt x="665785" y="783932"/>
                  <a:pt x="588222" y="609226"/>
                  <a:pt x="572676" y="475691"/>
                </a:cubicBezTo>
                <a:cubicBezTo>
                  <a:pt x="557128" y="342154"/>
                  <a:pt x="615130" y="200173"/>
                  <a:pt x="637254" y="121001"/>
                </a:cubicBezTo>
                <a:cubicBezTo>
                  <a:pt x="659378" y="41829"/>
                  <a:pt x="686286" y="7522"/>
                  <a:pt x="705420" y="66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ABE6094-37A9-BB0B-8158-558B5D4352BD}"/>
              </a:ext>
            </a:extLst>
          </p:cNvPr>
          <p:cNvSpPr>
            <a:spLocks noGrp="1"/>
          </p:cNvSpPr>
          <p:nvPr>
            <p:ph idx="1"/>
          </p:nvPr>
        </p:nvSpPr>
        <p:spPr>
          <a:xfrm>
            <a:off x="6820880" y="2596243"/>
            <a:ext cx="4314290" cy="3573493"/>
          </a:xfrm>
        </p:spPr>
        <p:txBody>
          <a:bodyPr>
            <a:normAutofit/>
          </a:bodyPr>
          <a:lstStyle/>
          <a:p>
            <a:r>
              <a:rPr lang="ro-RO" sz="4000" dirty="0">
                <a:solidFill>
                  <a:schemeClr val="tx2"/>
                </a:solidFill>
              </a:rPr>
              <a:t>..... 5. </a:t>
            </a:r>
            <a:r>
              <a:rPr lang="en-GB" sz="4000" kern="0" dirty="0">
                <a:solidFill>
                  <a:schemeClr val="tx2"/>
                </a:solidFill>
                <a:effectLst/>
                <a:latin typeface="Times New Roman" panose="02020603050405020304" pitchFamily="18" charset="0"/>
                <a:ea typeface="Times New Roman" panose="02020603050405020304" pitchFamily="18" charset="0"/>
              </a:rPr>
              <a:t>other </a:t>
            </a:r>
            <a:r>
              <a:rPr lang="en-GB" sz="4000" b="1" kern="0" dirty="0">
                <a:solidFill>
                  <a:schemeClr val="tx2"/>
                </a:solidFill>
                <a:effectLst/>
                <a:latin typeface="Times New Roman" panose="02020603050405020304" pitchFamily="18" charset="0"/>
                <a:ea typeface="Times New Roman" panose="02020603050405020304" pitchFamily="18" charset="0"/>
              </a:rPr>
              <a:t>points of security checks</a:t>
            </a:r>
            <a:endParaRPr lang="en-GB" sz="4000" dirty="0">
              <a:solidFill>
                <a:schemeClr val="tx2"/>
              </a:solidFill>
            </a:endParaRPr>
          </a:p>
        </p:txBody>
      </p:sp>
    </p:spTree>
    <p:extLst>
      <p:ext uri="{BB962C8B-B14F-4D97-AF65-F5344CB8AC3E}">
        <p14:creationId xmlns:p14="http://schemas.microsoft.com/office/powerpoint/2010/main" val="1912023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D7704609-1B6F-98DF-1DE9-20975D6F1B84}"/>
              </a:ext>
            </a:extLst>
          </p:cNvPr>
          <p:cNvSpPr>
            <a:spLocks noGrp="1"/>
          </p:cNvSpPr>
          <p:nvPr>
            <p:ph idx="1"/>
          </p:nvPr>
        </p:nvSpPr>
        <p:spPr>
          <a:xfrm>
            <a:off x="838200" y="1825625"/>
            <a:ext cx="5393361" cy="4351338"/>
          </a:xfrm>
        </p:spPr>
        <p:txBody>
          <a:bodyPr>
            <a:normAutofit/>
          </a:bodyPr>
          <a:lstStyle/>
          <a:p>
            <a:pPr marL="0" indent="0">
              <a:buNone/>
            </a:pPr>
            <a:r>
              <a:rPr lang="ro-RO" dirty="0"/>
              <a:t>6. </a:t>
            </a:r>
            <a:r>
              <a:rPr lang="en-GB" dirty="0">
                <a:effectLst/>
                <a:latin typeface="Calibri" panose="020F0502020204030204" pitchFamily="34" charset="0"/>
                <a:ea typeface="Times New Roman" panose="02020603050405020304" pitchFamily="18" charset="0"/>
                <a:cs typeface="Times New Roman" panose="02020603050405020304" pitchFamily="18" charset="0"/>
              </a:rPr>
              <a:t>In the main building, </a:t>
            </a:r>
            <a:r>
              <a:rPr lang="en-GB" b="1" dirty="0">
                <a:effectLst/>
                <a:latin typeface="Calibri" panose="020F0502020204030204" pitchFamily="34" charset="0"/>
                <a:ea typeface="Times New Roman" panose="02020603050405020304" pitchFamily="18" charset="0"/>
                <a:cs typeface="Times New Roman" panose="02020603050405020304" pitchFamily="18" charset="0"/>
              </a:rPr>
              <a:t>locks</a:t>
            </a:r>
            <a:r>
              <a:rPr lang="en-GB" dirty="0">
                <a:effectLst/>
                <a:latin typeface="Calibri" panose="020F0502020204030204" pitchFamily="34" charset="0"/>
                <a:ea typeface="Times New Roman" panose="02020603050405020304" pitchFamily="18" charset="0"/>
                <a:cs typeface="Times New Roman" panose="02020603050405020304" pitchFamily="18" charset="0"/>
              </a:rPr>
              <a:t> are a very effective method that enables only individuals with a key or a proper level of access control to open or unlock a door or gate. </a:t>
            </a:r>
            <a:endParaRPr lang="ro-RO"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GB" dirty="0">
                <a:effectLst/>
                <a:latin typeface="Calibri" panose="020F0502020204030204" pitchFamily="34" charset="0"/>
                <a:ea typeface="Times New Roman" panose="02020603050405020304" pitchFamily="18" charset="0"/>
                <a:cs typeface="Times New Roman" panose="02020603050405020304" pitchFamily="18" charset="0"/>
              </a:rPr>
              <a:t>Locks may be connected to a more comprehensive security monitoring system, which is quite simple to do. </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p:txBody>
      </p:sp>
      <p:pic>
        <p:nvPicPr>
          <p:cNvPr id="4" name="Picture 3" descr="A close-up of a door handle&#10;&#10;Description automatically generated">
            <a:extLst>
              <a:ext uri="{FF2B5EF4-FFF2-40B4-BE49-F238E27FC236}">
                <a16:creationId xmlns:a16="http://schemas.microsoft.com/office/drawing/2014/main" id="{66A88016-C88A-A5E1-1391-125A1D427A86}"/>
              </a:ext>
            </a:extLst>
          </p:cNvPr>
          <p:cNvPicPr>
            <a:picLocks noChangeAspect="1"/>
          </p:cNvPicPr>
          <p:nvPr/>
        </p:nvPicPr>
        <p:blipFill rotWithShape="1">
          <a:blip r:embed="rId2"/>
          <a:srcRect l="14539" r="18710"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059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037C1C0-FADA-40C7-B923-037899A24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oor with a keypad and a door open&#10;&#10;Description automatically generated">
            <a:extLst>
              <a:ext uri="{FF2B5EF4-FFF2-40B4-BE49-F238E27FC236}">
                <a16:creationId xmlns:a16="http://schemas.microsoft.com/office/drawing/2014/main" id="{977384F1-EF63-F82E-A00B-2E525FC83B1D}"/>
              </a:ext>
            </a:extLst>
          </p:cNvPr>
          <p:cNvPicPr>
            <a:picLocks noChangeAspect="1"/>
          </p:cNvPicPr>
          <p:nvPr/>
        </p:nvPicPr>
        <p:blipFill rotWithShape="1">
          <a:blip r:embed="rId2"/>
          <a:srcRect l="27473" r="10858" b="1"/>
          <a:stretch/>
        </p:blipFill>
        <p:spPr>
          <a:xfrm>
            <a:off x="838200" y="643467"/>
            <a:ext cx="4261337" cy="553349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7" name="Arc 16">
            <a:extLst>
              <a:ext uri="{FF2B5EF4-FFF2-40B4-BE49-F238E27FC236}">
                <a16:creationId xmlns:a16="http://schemas.microsoft.com/office/drawing/2014/main" id="{4B56CC07-3AFD-4C79-AFB2-0428FBBD7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943208">
            <a:off x="-619225" y="5190398"/>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4CD751-67F1-71DA-0239-9D52907AA844}"/>
              </a:ext>
            </a:extLst>
          </p:cNvPr>
          <p:cNvSpPr>
            <a:spLocks noGrp="1"/>
          </p:cNvSpPr>
          <p:nvPr>
            <p:ph idx="1"/>
          </p:nvPr>
        </p:nvSpPr>
        <p:spPr>
          <a:xfrm>
            <a:off x="5827048" y="1946684"/>
            <a:ext cx="5721484" cy="4351338"/>
          </a:xfrm>
        </p:spPr>
        <p:txBody>
          <a:bodyPr>
            <a:normAutofit/>
          </a:bodyPr>
          <a:lstStyle/>
          <a:p>
            <a:pPr marL="0" indent="0">
              <a:buNone/>
            </a:pPr>
            <a:r>
              <a:rPr lang="en-GB" sz="2400"/>
              <a:t>7.	</a:t>
            </a:r>
            <a:r>
              <a:rPr lang="en-GB" sz="2400" b="1"/>
              <a:t>Alarms</a:t>
            </a:r>
            <a:r>
              <a:rPr lang="en-GB" sz="2400"/>
              <a:t> can be set at each doors that are triggered if doors are held open for too long, if access cards have been swiped too many times or if a badge has been used to swipe into a space twice before being used to swipe out of a space. Even better, you can control access based on the time of day, keeping employees out before and after regular hours. Cloud-based access control systems can be programmed or integrated with a calendar so that the doors remain unlocked during certain times of day.</a:t>
            </a:r>
          </a:p>
        </p:txBody>
      </p:sp>
    </p:spTree>
    <p:extLst>
      <p:ext uri="{BB962C8B-B14F-4D97-AF65-F5344CB8AC3E}">
        <p14:creationId xmlns:p14="http://schemas.microsoft.com/office/powerpoint/2010/main" val="2085768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880E1B-426B-77CA-F433-BC0E95CBA367}"/>
              </a:ext>
            </a:extLst>
          </p:cNvPr>
          <p:cNvSpPr>
            <a:spLocks noGrp="1"/>
          </p:cNvSpPr>
          <p:nvPr>
            <p:ph idx="1"/>
          </p:nvPr>
        </p:nvSpPr>
        <p:spPr>
          <a:xfrm>
            <a:off x="876693" y="2533476"/>
            <a:ext cx="3346964" cy="3447832"/>
          </a:xfrm>
        </p:spPr>
        <p:txBody>
          <a:bodyPr anchor="t">
            <a:normAutofit/>
          </a:bodyPr>
          <a:lstStyle/>
          <a:p>
            <a:pPr marL="0" indent="0">
              <a:buNone/>
            </a:pPr>
            <a:r>
              <a:rPr lang="ro-RO" sz="2000" b="1" kern="0">
                <a:effectLst/>
                <a:latin typeface="Times New Roman" panose="02020603050405020304" pitchFamily="18" charset="0"/>
                <a:ea typeface="Times New Roman" panose="02020603050405020304" pitchFamily="18" charset="0"/>
              </a:rPr>
              <a:t>8. </a:t>
            </a:r>
            <a:r>
              <a:rPr lang="en-GB" sz="2000" b="1" kern="0">
                <a:effectLst/>
                <a:latin typeface="Times New Roman" panose="02020603050405020304" pitchFamily="18" charset="0"/>
                <a:ea typeface="Times New Roman" panose="02020603050405020304" pitchFamily="18" charset="0"/>
              </a:rPr>
              <a:t>surveillance cameras and sensors</a:t>
            </a:r>
            <a:r>
              <a:rPr lang="en-GB" sz="2000" kern="0">
                <a:effectLst/>
                <a:latin typeface="Times New Roman" panose="02020603050405020304" pitchFamily="18" charset="0"/>
                <a:ea typeface="Times New Roman" panose="02020603050405020304" pitchFamily="18" charset="0"/>
              </a:rPr>
              <a:t> that track movements and changes in the environment, especially after hours.</a:t>
            </a:r>
            <a:endParaRPr lang="en-GB" sz="2000"/>
          </a:p>
        </p:txBody>
      </p:sp>
      <p:pic>
        <p:nvPicPr>
          <p:cNvPr id="4" name="Picture 3" descr="A finger pointing at a camera&#10;&#10;Description automatically generated">
            <a:extLst>
              <a:ext uri="{FF2B5EF4-FFF2-40B4-BE49-F238E27FC236}">
                <a16:creationId xmlns:a16="http://schemas.microsoft.com/office/drawing/2014/main" id="{79326A46-AD16-BEC0-B779-CD8E488A1CD6}"/>
              </a:ext>
            </a:extLst>
          </p:cNvPr>
          <p:cNvPicPr>
            <a:picLocks noChangeAspect="1"/>
          </p:cNvPicPr>
          <p:nvPr/>
        </p:nvPicPr>
        <p:blipFill rotWithShape="1">
          <a:blip r:embed="rId2"/>
          <a:srcRect l="4473" r="16928" b="1"/>
          <a:stretch/>
        </p:blipFill>
        <p:spPr>
          <a:xfrm>
            <a:off x="5089243" y="877413"/>
            <a:ext cx="6222628" cy="5043096"/>
          </a:xfrm>
          <a:prstGeom prst="rect">
            <a:avLst/>
          </a:prstGeom>
        </p:spPr>
      </p:pic>
      <p:grpSp>
        <p:nvGrpSpPr>
          <p:cNvPr id="9" name="Group 8">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0" name="Rectangle 9">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406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AF173C-934F-BDE9-595A-C4BB1DB2AA69}"/>
              </a:ext>
            </a:extLst>
          </p:cNvPr>
          <p:cNvSpPr>
            <a:spLocks noGrp="1"/>
          </p:cNvSpPr>
          <p:nvPr>
            <p:ph idx="1"/>
          </p:nvPr>
        </p:nvSpPr>
        <p:spPr>
          <a:xfrm>
            <a:off x="838200" y="2333297"/>
            <a:ext cx="4619621" cy="3843666"/>
          </a:xfrm>
        </p:spPr>
        <p:txBody>
          <a:bodyPr>
            <a:normAutofit/>
          </a:bodyPr>
          <a:lstStyle/>
          <a:p>
            <a:pPr marL="0" indent="0">
              <a:buNone/>
            </a:pPr>
            <a:r>
              <a:rPr lang="en-GB" sz="3600" b="1" dirty="0"/>
              <a:t>9.	</a:t>
            </a:r>
            <a:r>
              <a:rPr lang="en-GB" sz="4000" dirty="0"/>
              <a:t>It is </a:t>
            </a:r>
            <a:r>
              <a:rPr lang="en-GB" sz="4000" dirty="0" err="1"/>
              <a:t>necesary</a:t>
            </a:r>
            <a:r>
              <a:rPr lang="en-GB" sz="4000" dirty="0"/>
              <a:t> to install </a:t>
            </a:r>
            <a:r>
              <a:rPr lang="en-GB" sz="4000" b="1" dirty="0"/>
              <a:t>proper security lighting </a:t>
            </a:r>
            <a:r>
              <a:rPr lang="en-GB" sz="4000" dirty="0"/>
              <a:t>to ensure all monitored areas are visible at any given moment. </a:t>
            </a:r>
          </a:p>
        </p:txBody>
      </p:sp>
      <p:pic>
        <p:nvPicPr>
          <p:cNvPr id="4" name="Picture 3">
            <a:extLst>
              <a:ext uri="{FF2B5EF4-FFF2-40B4-BE49-F238E27FC236}">
                <a16:creationId xmlns:a16="http://schemas.microsoft.com/office/drawing/2014/main" id="{69553453-F280-8C2A-59A5-520B4CD548C7}"/>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46230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ecurity guard standing in a hallway&#10;&#10;Description automatically generated">
            <a:extLst>
              <a:ext uri="{FF2B5EF4-FFF2-40B4-BE49-F238E27FC236}">
                <a16:creationId xmlns:a16="http://schemas.microsoft.com/office/drawing/2014/main" id="{47A5399B-5C46-06AB-A59A-E6E21253C17E}"/>
              </a:ext>
            </a:extLst>
          </p:cNvPr>
          <p:cNvPicPr>
            <a:picLocks noChangeAspect="1"/>
          </p:cNvPicPr>
          <p:nvPr/>
        </p:nvPicPr>
        <p:blipFill rotWithShape="1">
          <a:blip r:embed="rId2"/>
          <a:srcRect l="22031" r="5346"/>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DEDA6A12-4640-6187-7A91-82DFDBD9DB2B}"/>
              </a:ext>
            </a:extLst>
          </p:cNvPr>
          <p:cNvSpPr>
            <a:spLocks noGrp="1"/>
          </p:cNvSpPr>
          <p:nvPr>
            <p:ph idx="1"/>
          </p:nvPr>
        </p:nvSpPr>
        <p:spPr>
          <a:xfrm>
            <a:off x="6234868" y="1820369"/>
            <a:ext cx="5217173" cy="4351338"/>
          </a:xfrm>
        </p:spPr>
        <p:txBody>
          <a:bodyPr>
            <a:normAutofit/>
          </a:bodyPr>
          <a:lstStyle/>
          <a:p>
            <a:pPr marL="0" indent="0">
              <a:buNone/>
            </a:pPr>
            <a:r>
              <a:rPr lang="ro-RO" b="1" kern="0">
                <a:solidFill>
                  <a:schemeClr val="bg1"/>
                </a:solidFill>
                <a:latin typeface="Times New Roman" panose="02020603050405020304" pitchFamily="18" charset="0"/>
                <a:ea typeface="Times New Roman" panose="02020603050405020304" pitchFamily="18" charset="0"/>
              </a:rPr>
              <a:t>10. </a:t>
            </a:r>
            <a:r>
              <a:rPr lang="en-GB" b="1" kern="0">
                <a:solidFill>
                  <a:schemeClr val="bg1"/>
                </a:solidFill>
                <a:effectLst/>
                <a:latin typeface="Times New Roman" panose="02020603050405020304" pitchFamily="18" charset="0"/>
                <a:ea typeface="Times New Roman" panose="02020603050405020304" pitchFamily="18" charset="0"/>
              </a:rPr>
              <a:t>Security guards</a:t>
            </a:r>
            <a:r>
              <a:rPr lang="en-GB" kern="0">
                <a:solidFill>
                  <a:schemeClr val="bg1"/>
                </a:solidFill>
                <a:effectLst/>
                <a:latin typeface="Times New Roman" panose="02020603050405020304" pitchFamily="18" charset="0"/>
                <a:ea typeface="Times New Roman" panose="02020603050405020304" pitchFamily="18" charset="0"/>
              </a:rPr>
              <a:t> should cover all entry points </a:t>
            </a:r>
            <a:r>
              <a:rPr lang="en-GB">
                <a:solidFill>
                  <a:schemeClr val="bg1"/>
                </a:solidFill>
                <a:effectLst/>
                <a:latin typeface="Times New Roman" panose="02020603050405020304" pitchFamily="18" charset="0"/>
                <a:ea typeface="Times New Roman" panose="02020603050405020304" pitchFamily="18" charset="0"/>
              </a:rPr>
              <a:t>in</a:t>
            </a:r>
            <a:r>
              <a:rPr lang="en-GB" kern="0">
                <a:solidFill>
                  <a:schemeClr val="bg1"/>
                </a:solidFill>
                <a:effectLst/>
                <a:latin typeface="Times New Roman" panose="02020603050405020304" pitchFamily="18" charset="0"/>
                <a:ea typeface="Times New Roman" panose="02020603050405020304" pitchFamily="18" charset="0"/>
              </a:rPr>
              <a:t> facility </a:t>
            </a:r>
            <a:r>
              <a:rPr lang="en-GB">
                <a:solidFill>
                  <a:schemeClr val="bg1"/>
                </a:solidFill>
                <a:effectLst/>
                <a:latin typeface="Times New Roman" panose="02020603050405020304" pitchFamily="18" charset="0"/>
                <a:ea typeface="Times New Roman" panose="02020603050405020304" pitchFamily="18" charset="0"/>
              </a:rPr>
              <a:t>unit </a:t>
            </a:r>
            <a:r>
              <a:rPr lang="en-GB" kern="0">
                <a:solidFill>
                  <a:schemeClr val="bg1"/>
                </a:solidFill>
                <a:effectLst/>
                <a:latin typeface="Times New Roman" panose="02020603050405020304" pitchFamily="18" charset="0"/>
                <a:ea typeface="Times New Roman" panose="02020603050405020304" pitchFamily="18" charset="0"/>
              </a:rPr>
              <a:t>during regular</a:t>
            </a:r>
            <a:r>
              <a:rPr lang="en-GB">
                <a:solidFill>
                  <a:schemeClr val="bg1"/>
                </a:solidFill>
                <a:effectLst/>
                <a:latin typeface="Times New Roman" panose="02020603050405020304" pitchFamily="18" charset="0"/>
                <a:ea typeface="Times New Roman" panose="02020603050405020304" pitchFamily="18" charset="0"/>
              </a:rPr>
              <a:t>/work</a:t>
            </a:r>
            <a:r>
              <a:rPr lang="en-GB" kern="0">
                <a:solidFill>
                  <a:schemeClr val="bg1"/>
                </a:solidFill>
                <a:effectLst/>
                <a:latin typeface="Times New Roman" panose="02020603050405020304" pitchFamily="18" charset="0"/>
                <a:ea typeface="Times New Roman" panose="02020603050405020304" pitchFamily="18" charset="0"/>
              </a:rPr>
              <a:t> hours and even overnight, while also securing business-critical areas indoors, like labs or server rooms.</a:t>
            </a:r>
            <a:endParaRPr lang="en-GB">
              <a:solidFill>
                <a:schemeClr val="bg1"/>
              </a:solidFill>
            </a:endParaRP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4831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65702E-8755-97A6-E7DF-8A5E0DF46610}"/>
              </a:ext>
            </a:extLst>
          </p:cNvPr>
          <p:cNvSpPr>
            <a:spLocks noGrp="1"/>
          </p:cNvSpPr>
          <p:nvPr>
            <p:ph sz="half" idx="1"/>
          </p:nvPr>
        </p:nvSpPr>
        <p:spPr>
          <a:xfrm>
            <a:off x="4387065" y="1825625"/>
            <a:ext cx="5917914" cy="4351338"/>
          </a:xfrm>
        </p:spPr>
        <p:txBody>
          <a:bodyPr>
            <a:normAutofit lnSpcReduction="10000"/>
          </a:bodyPr>
          <a:lstStyle/>
          <a:p>
            <a:pPr marL="0" indent="0">
              <a:buNone/>
            </a:pPr>
            <a:r>
              <a:rPr lang="ro-RO" i="1" dirty="0"/>
              <a:t>”</a:t>
            </a:r>
            <a:r>
              <a:rPr lang="en-GB" i="1" dirty="0"/>
              <a:t>Buildings are constructed to meet purposes: churches are places where people pray, schools are places where people learn, and palaces are symbols of power and status. All places for human assembly, regardless of purpose, are arranged with physical security in mind</a:t>
            </a:r>
            <a:r>
              <a:rPr lang="ro-RO" i="1" dirty="0"/>
              <a:t>”</a:t>
            </a:r>
            <a:r>
              <a:rPr lang="en-GB" i="1" dirty="0"/>
              <a:t>.</a:t>
            </a:r>
            <a:endParaRPr lang="ro-RO" i="1" dirty="0"/>
          </a:p>
          <a:p>
            <a:pPr marL="0" indent="0">
              <a:buNone/>
            </a:pPr>
            <a:endParaRPr lang="ro-RO" i="1" dirty="0"/>
          </a:p>
          <a:p>
            <a:pPr marL="0" indent="0">
              <a:buNone/>
            </a:pPr>
            <a:r>
              <a:rPr lang="en-GB" i="1" dirty="0"/>
              <a:t> </a:t>
            </a:r>
            <a:endParaRPr lang="ro-RO" i="1" dirty="0"/>
          </a:p>
          <a:p>
            <a:pPr marL="0" indent="0">
              <a:buNone/>
            </a:pPr>
            <a:r>
              <a:rPr lang="ro-RO" sz="1500" dirty="0">
                <a:effectLst/>
                <a:latin typeface="Arial" panose="020B0604020202020204" pitchFamily="34" charset="0"/>
                <a:ea typeface="Times New Roman" panose="02020603050405020304" pitchFamily="18" charset="0"/>
                <a:cs typeface="Arial" panose="020B0604020202020204" pitchFamily="34" charset="0"/>
              </a:rPr>
              <a:t>Quote of: John Fay &amp; David Patterson, </a:t>
            </a:r>
            <a:r>
              <a:rPr lang="en-GB" sz="1500" dirty="0">
                <a:latin typeface="Arial" panose="020B0604020202020204" pitchFamily="34" charset="0"/>
                <a:cs typeface="Arial" panose="020B0604020202020204" pitchFamily="34" charset="0"/>
                <a:hlinkClick r:id="rId3" tooltip="Go to Contemporary Security Management on ScienceDirect">
                  <a:extLst>
                    <a:ext uri="{A12FA001-AC4F-418D-AE19-62706E023703}">
                      <ahyp:hlinkClr xmlns:ahyp="http://schemas.microsoft.com/office/drawing/2018/hyperlinkcolor" val="tx"/>
                    </a:ext>
                  </a:extLst>
                </a:hlinkClick>
              </a:rPr>
              <a:t>Contemporary Security Management (Fourth Edition)</a:t>
            </a:r>
            <a:r>
              <a:rPr lang="ro-RO" sz="1500" dirty="0">
                <a:latin typeface="Arial" panose="020B0604020202020204" pitchFamily="34" charset="0"/>
                <a:cs typeface="Arial" panose="020B0604020202020204" pitchFamily="34" charset="0"/>
              </a:rPr>
              <a:t> </a:t>
            </a:r>
            <a:r>
              <a:rPr lang="en-GB" sz="1500" dirty="0">
                <a:latin typeface="Arial" panose="020B0604020202020204" pitchFamily="34" charset="0"/>
                <a:cs typeface="Arial" panose="020B0604020202020204" pitchFamily="34" charset="0"/>
              </a:rPr>
              <a:t>2018, Pages 183-210</a:t>
            </a:r>
          </a:p>
          <a:p>
            <a:endParaRPr lang="en-GB" dirty="0"/>
          </a:p>
        </p:txBody>
      </p:sp>
      <p:pic>
        <p:nvPicPr>
          <p:cNvPr id="4" name="Picture 3" descr="A person looking at several monitors&#10;&#10;Description automatically generated">
            <a:extLst>
              <a:ext uri="{FF2B5EF4-FFF2-40B4-BE49-F238E27FC236}">
                <a16:creationId xmlns:a16="http://schemas.microsoft.com/office/drawing/2014/main" id="{55388812-1B1B-1DC2-C277-55C091686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23" y="651637"/>
            <a:ext cx="3213715" cy="3961460"/>
          </a:xfrm>
          <a:prstGeom prst="rect">
            <a:avLst/>
          </a:prstGeom>
        </p:spPr>
      </p:pic>
    </p:spTree>
    <p:extLst>
      <p:ext uri="{BB962C8B-B14F-4D97-AF65-F5344CB8AC3E}">
        <p14:creationId xmlns:p14="http://schemas.microsoft.com/office/powerpoint/2010/main" val="2679469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5D50CE9-A8D2-DDF7-C979-0C5B782106BB}"/>
              </a:ext>
            </a:extLst>
          </p:cNvPr>
          <p:cNvSpPr>
            <a:spLocks noGrp="1"/>
          </p:cNvSpPr>
          <p:nvPr>
            <p:ph idx="1"/>
          </p:nvPr>
        </p:nvSpPr>
        <p:spPr>
          <a:xfrm>
            <a:off x="862366" y="2194102"/>
            <a:ext cx="3427001" cy="3908586"/>
          </a:xfrm>
        </p:spPr>
        <p:txBody>
          <a:bodyPr>
            <a:normAutofit/>
          </a:bodyPr>
          <a:lstStyle/>
          <a:p>
            <a:pPr marL="0" indent="0">
              <a:buNone/>
            </a:pPr>
            <a:r>
              <a:rPr lang="ro-RO" sz="2000" b="1" kern="0">
                <a:effectLst/>
                <a:latin typeface="Times New Roman" panose="02020603050405020304" pitchFamily="18" charset="0"/>
                <a:ea typeface="Times New Roman" panose="02020603050405020304" pitchFamily="18" charset="0"/>
              </a:rPr>
              <a:t>11. </a:t>
            </a:r>
            <a:r>
              <a:rPr lang="en-GB" sz="2000" b="1" kern="0">
                <a:effectLst/>
                <a:latin typeface="Times New Roman" panose="02020603050405020304" pitchFamily="18" charset="0"/>
                <a:ea typeface="Times New Roman" panose="02020603050405020304" pitchFamily="18" charset="0"/>
              </a:rPr>
              <a:t>Water, smoke and heat detectors</a:t>
            </a:r>
            <a:r>
              <a:rPr lang="en-GB" sz="2000" kern="0">
                <a:effectLst/>
                <a:latin typeface="Times New Roman" panose="02020603050405020304" pitchFamily="18" charset="0"/>
                <a:ea typeface="Times New Roman" panose="02020603050405020304" pitchFamily="18" charset="0"/>
              </a:rPr>
              <a:t>, as well as a sprinkler system, </a:t>
            </a:r>
            <a:r>
              <a:rPr lang="en-GB" sz="2000">
                <a:effectLst/>
                <a:latin typeface="Times New Roman" panose="02020603050405020304" pitchFamily="18" charset="0"/>
                <a:ea typeface="Times New Roman" panose="02020603050405020304" pitchFamily="18" charset="0"/>
              </a:rPr>
              <a:t>ensure</a:t>
            </a:r>
            <a:r>
              <a:rPr lang="en-GB" sz="2000" kern="0">
                <a:effectLst/>
                <a:latin typeface="Times New Roman" panose="02020603050405020304" pitchFamily="18" charset="0"/>
                <a:ea typeface="Times New Roman" panose="02020603050405020304" pitchFamily="18" charset="0"/>
              </a:rPr>
              <a:t> protection against natural disasters like water leakages, smoke buildup and fire.</a:t>
            </a:r>
            <a:endParaRPr lang="en-GB" sz="2000"/>
          </a:p>
        </p:txBody>
      </p:sp>
      <p:pic>
        <p:nvPicPr>
          <p:cNvPr id="4" name="Picture 3" descr="Diagram of a diagram of a smoke detector&#10;&#10;Description automatically generated">
            <a:extLst>
              <a:ext uri="{FF2B5EF4-FFF2-40B4-BE49-F238E27FC236}">
                <a16:creationId xmlns:a16="http://schemas.microsoft.com/office/drawing/2014/main" id="{8127824B-B82A-D6E8-B358-0C280FD9899F}"/>
              </a:ext>
            </a:extLst>
          </p:cNvPr>
          <p:cNvPicPr>
            <a:picLocks noChangeAspect="1"/>
          </p:cNvPicPr>
          <p:nvPr/>
        </p:nvPicPr>
        <p:blipFill>
          <a:blip r:embed="rId2"/>
          <a:stretch>
            <a:fillRect/>
          </a:stretch>
        </p:blipFill>
        <p:spPr>
          <a:xfrm>
            <a:off x="5445457" y="2079046"/>
            <a:ext cx="6155141" cy="2723649"/>
          </a:xfrm>
          <a:prstGeom prst="rect">
            <a:avLst/>
          </a:prstGeom>
        </p:spPr>
      </p:pic>
    </p:spTree>
    <p:extLst>
      <p:ext uri="{BB962C8B-B14F-4D97-AF65-F5344CB8AC3E}">
        <p14:creationId xmlns:p14="http://schemas.microsoft.com/office/powerpoint/2010/main" val="2216623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holding a phone&#10;&#10;Description automatically generated">
            <a:extLst>
              <a:ext uri="{FF2B5EF4-FFF2-40B4-BE49-F238E27FC236}">
                <a16:creationId xmlns:a16="http://schemas.microsoft.com/office/drawing/2014/main" id="{86F384E8-89E5-44F3-F146-32E516D5A888}"/>
              </a:ext>
            </a:extLst>
          </p:cNvPr>
          <p:cNvPicPr>
            <a:picLocks noChangeAspect="1"/>
          </p:cNvPicPr>
          <p:nvPr/>
        </p:nvPicPr>
        <p:blipFill rotWithShape="1">
          <a:blip r:embed="rId3"/>
          <a:srcRect t="3339" r="2" b="8279"/>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Picture 4" descr="A person using a tablet&#10;&#10;Description automatically generated">
            <a:extLst>
              <a:ext uri="{FF2B5EF4-FFF2-40B4-BE49-F238E27FC236}">
                <a16:creationId xmlns:a16="http://schemas.microsoft.com/office/drawing/2014/main" id="{64ED06A5-6EC3-2126-BEC0-A73B43F1F3DC}"/>
              </a:ext>
            </a:extLst>
          </p:cNvPr>
          <p:cNvPicPr>
            <a:picLocks noChangeAspect="1"/>
          </p:cNvPicPr>
          <p:nvPr/>
        </p:nvPicPr>
        <p:blipFill rotWithShape="1">
          <a:blip r:embed="rId4"/>
          <a:srcRect t="23883" b="693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8BB6031-CBCB-4C36-1652-44D26856A1F5}"/>
              </a:ext>
            </a:extLst>
          </p:cNvPr>
          <p:cNvSpPr>
            <a:spLocks noGrp="1"/>
          </p:cNvSpPr>
          <p:nvPr>
            <p:ph idx="1"/>
          </p:nvPr>
        </p:nvSpPr>
        <p:spPr>
          <a:xfrm>
            <a:off x="448056" y="2512611"/>
            <a:ext cx="4832803" cy="3664351"/>
          </a:xfrm>
        </p:spPr>
        <p:txBody>
          <a:bodyPr>
            <a:normAutofit/>
          </a:bodyPr>
          <a:lstStyle/>
          <a:p>
            <a:r>
              <a:rPr lang="en-GB" sz="2000"/>
              <a:t>12.	The last point of defense against unauthorized access is the use of </a:t>
            </a:r>
            <a:r>
              <a:rPr lang="en-GB" sz="2000" b="1"/>
              <a:t>smart cards, biometric identification </a:t>
            </a:r>
            <a:r>
              <a:rPr lang="en-GB" sz="2000"/>
              <a:t>and real-time clearance aimed at allowing only authenticated, authorized personnel to get into a restricted area or gain access to a certain amenity.</a:t>
            </a:r>
          </a:p>
        </p:txBody>
      </p:sp>
    </p:spTree>
    <p:extLst>
      <p:ext uri="{BB962C8B-B14F-4D97-AF65-F5344CB8AC3E}">
        <p14:creationId xmlns:p14="http://schemas.microsoft.com/office/powerpoint/2010/main" val="3251368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6E1829-7D20-4787-4280-5BD7A106B65F}"/>
              </a:ext>
            </a:extLst>
          </p:cNvPr>
          <p:cNvSpPr>
            <a:spLocks noGrp="1"/>
          </p:cNvSpPr>
          <p:nvPr>
            <p:ph idx="1"/>
          </p:nvPr>
        </p:nvSpPr>
        <p:spPr>
          <a:xfrm>
            <a:off x="1144923" y="1202076"/>
            <a:ext cx="5315189" cy="5352836"/>
          </a:xfrm>
        </p:spPr>
        <p:txBody>
          <a:bodyPr anchor="t">
            <a:normAutofit/>
          </a:bodyPr>
          <a:lstStyle/>
          <a:p>
            <a:r>
              <a:rPr lang="en-GB" sz="1900" dirty="0"/>
              <a:t>It is necessary to assess all possible scenarios and study past examples of successful physical security procedures before implementing feasible countermeasures for unit facilities. </a:t>
            </a:r>
            <a:endParaRPr lang="ro-RO" sz="1900" dirty="0"/>
          </a:p>
          <a:p>
            <a:endParaRPr lang="en-GB" sz="1900" dirty="0"/>
          </a:p>
          <a:p>
            <a:r>
              <a:rPr lang="en-GB" sz="1900" dirty="0"/>
              <a:t>By adding multiple layers of authentication to ensure that only the people had approved can access certain parts of unit facility. </a:t>
            </a:r>
            <a:endParaRPr lang="ro-RO" sz="1900" dirty="0"/>
          </a:p>
          <a:p>
            <a:endParaRPr lang="en-GB" sz="1900" dirty="0"/>
          </a:p>
          <a:p>
            <a:r>
              <a:rPr lang="en-GB" sz="1900" dirty="0"/>
              <a:t>Thanks to huge leaps in technology, this is all possible now.</a:t>
            </a:r>
            <a:endParaRPr lang="ro-RO" sz="1900" dirty="0"/>
          </a:p>
          <a:p>
            <a:endParaRPr lang="ro-RO" sz="1900" dirty="0"/>
          </a:p>
          <a:p>
            <a:endParaRPr lang="ro-RO" sz="1900" dirty="0"/>
          </a:p>
          <a:p>
            <a:r>
              <a:rPr lang="en-GB" sz="1900" dirty="0">
                <a:hlinkClick r:id="rId3"/>
              </a:rPr>
              <a:t>https://www.youtube.com/watch?v=j9MQMVn3FV4</a:t>
            </a:r>
            <a:endParaRPr lang="ro-RO" sz="1900" dirty="0"/>
          </a:p>
          <a:p>
            <a:r>
              <a:rPr lang="ro-RO" sz="1900" dirty="0"/>
              <a:t>10 min</a:t>
            </a:r>
            <a:endParaRPr lang="en-GB" sz="1900" dirty="0"/>
          </a:p>
          <a:p>
            <a:endParaRPr lang="en-GB" sz="1900" dirty="0"/>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ollage of images of cars and a camera&#10;&#10;Description automatically generated">
            <a:extLst>
              <a:ext uri="{FF2B5EF4-FFF2-40B4-BE49-F238E27FC236}">
                <a16:creationId xmlns:a16="http://schemas.microsoft.com/office/drawing/2014/main" id="{1823D01B-4ECD-B686-A766-09FE92044460}"/>
              </a:ext>
            </a:extLst>
          </p:cNvPr>
          <p:cNvPicPr>
            <a:picLocks noChangeAspect="1"/>
          </p:cNvPicPr>
          <p:nvPr/>
        </p:nvPicPr>
        <p:blipFill>
          <a:blip r:embed="rId4"/>
          <a:stretch>
            <a:fillRect/>
          </a:stretch>
        </p:blipFill>
        <p:spPr>
          <a:xfrm>
            <a:off x="7075967" y="2348501"/>
            <a:ext cx="4170530" cy="2192891"/>
          </a:xfrm>
          <a:prstGeom prst="rect">
            <a:avLst/>
          </a:prstGeom>
        </p:spPr>
      </p:pic>
    </p:spTree>
    <p:extLst>
      <p:ext uri="{BB962C8B-B14F-4D97-AF65-F5344CB8AC3E}">
        <p14:creationId xmlns:p14="http://schemas.microsoft.com/office/powerpoint/2010/main" val="382825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120C5-FF34-E772-A99F-668B345DC834}"/>
              </a:ext>
            </a:extLst>
          </p:cNvPr>
          <p:cNvPicPr>
            <a:picLocks noChangeAspect="1"/>
          </p:cNvPicPr>
          <p:nvPr/>
        </p:nvPicPr>
        <p:blipFill>
          <a:blip r:embed="rId2"/>
          <a:stretch>
            <a:fillRect/>
          </a:stretch>
        </p:blipFill>
        <p:spPr>
          <a:xfrm>
            <a:off x="1231641" y="300037"/>
            <a:ext cx="9750490" cy="6257925"/>
          </a:xfrm>
          <a:prstGeom prst="rect">
            <a:avLst/>
          </a:prstGeom>
        </p:spPr>
      </p:pic>
    </p:spTree>
    <p:extLst>
      <p:ext uri="{BB962C8B-B14F-4D97-AF65-F5344CB8AC3E}">
        <p14:creationId xmlns:p14="http://schemas.microsoft.com/office/powerpoint/2010/main" val="1886351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E34E91-FBEC-13C5-F331-47744E74B777}"/>
              </a:ext>
            </a:extLst>
          </p:cNvPr>
          <p:cNvPicPr>
            <a:picLocks noChangeAspect="1"/>
          </p:cNvPicPr>
          <p:nvPr/>
        </p:nvPicPr>
        <p:blipFill>
          <a:blip r:embed="rId2"/>
          <a:stretch>
            <a:fillRect/>
          </a:stretch>
        </p:blipFill>
        <p:spPr>
          <a:xfrm>
            <a:off x="1766657" y="119062"/>
            <a:ext cx="8806648" cy="6619875"/>
          </a:xfrm>
          <a:prstGeom prst="rect">
            <a:avLst/>
          </a:prstGeom>
        </p:spPr>
      </p:pic>
    </p:spTree>
    <p:extLst>
      <p:ext uri="{BB962C8B-B14F-4D97-AF65-F5344CB8AC3E}">
        <p14:creationId xmlns:p14="http://schemas.microsoft.com/office/powerpoint/2010/main" val="228593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685A742-6066-3923-82C1-4690052511B3}"/>
              </a:ext>
            </a:extLst>
          </p:cNvPr>
          <p:cNvSpPr>
            <a:spLocks noGrp="1"/>
          </p:cNvSpPr>
          <p:nvPr>
            <p:ph type="title"/>
          </p:nvPr>
        </p:nvSpPr>
        <p:spPr>
          <a:xfrm>
            <a:off x="838200" y="365125"/>
            <a:ext cx="5393361" cy="1325563"/>
          </a:xfrm>
        </p:spPr>
        <p:txBody>
          <a:bodyPr>
            <a:normAutofit/>
          </a:bodyPr>
          <a:lstStyle/>
          <a:p>
            <a:r>
              <a:rPr lang="ro-RO" sz="2800" b="1" dirty="0">
                <a:latin typeface="Times New Roman" panose="02020603050405020304" pitchFamily="18" charset="0"/>
                <a:ea typeface="Calibri" panose="020F0502020204030204" pitchFamily="34" charset="0"/>
                <a:cs typeface="Times New Roman" panose="02020603050405020304" pitchFamily="18" charset="0"/>
              </a:rPr>
              <a:t>General consideration about Physical Security</a:t>
            </a:r>
            <a:br>
              <a:rPr lang="en-GB" sz="2800" kern="100" dirty="0">
                <a:latin typeface="Times New Roman" panose="02020603050405020304" pitchFamily="18" charset="0"/>
                <a:ea typeface="Calibri" panose="020F0502020204030204" pitchFamily="34" charset="0"/>
                <a:cs typeface="Times New Roman" panose="02020603050405020304" pitchFamily="18" charset="0"/>
              </a:rPr>
            </a:br>
            <a:endParaRPr lang="en-GB" sz="2800" dirty="0"/>
          </a:p>
        </p:txBody>
      </p:sp>
      <p:sp>
        <p:nvSpPr>
          <p:cNvPr id="11" name="Freeform: Shape 1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655D504-D271-2920-553B-E2A89D30504B}"/>
              </a:ext>
            </a:extLst>
          </p:cNvPr>
          <p:cNvSpPr>
            <a:spLocks noGrp="1"/>
          </p:cNvSpPr>
          <p:nvPr>
            <p:ph idx="1"/>
          </p:nvPr>
        </p:nvSpPr>
        <p:spPr>
          <a:xfrm>
            <a:off x="838200" y="1469204"/>
            <a:ext cx="5393361" cy="4707759"/>
          </a:xfrm>
        </p:spPr>
        <p:txBody>
          <a:bodyPr>
            <a:normAutofit/>
          </a:bodyPr>
          <a:lstStyle/>
          <a:p>
            <a:pPr marL="0" indent="0">
              <a:buNone/>
            </a:pP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200" dirty="0">
                <a:effectLst/>
                <a:latin typeface="Times New Roman" panose="02020603050405020304" pitchFamily="18" charset="0"/>
                <a:ea typeface="Calibri" panose="020F0502020204030204" pitchFamily="34" charset="0"/>
                <a:cs typeface="Times New Roman" panose="02020603050405020304" pitchFamily="18" charset="0"/>
              </a:rPr>
              <a:t>Every building needs a way to keep unwanted guests outside</a:t>
            </a:r>
          </a:p>
          <a:p>
            <a:r>
              <a:rPr lang="ro-RO" sz="1800" dirty="0">
                <a:latin typeface="Times New Roman" panose="02020603050405020304" pitchFamily="18" charset="0"/>
                <a:ea typeface="Calibri" panose="020F0502020204030204" pitchFamily="34" charset="0"/>
                <a:cs typeface="Times New Roman" panose="02020603050405020304" pitchFamily="18" charset="0"/>
              </a:rPr>
              <a:t>The </a:t>
            </a:r>
            <a:r>
              <a:rPr lang="ro-RO" sz="1800" kern="1200" dirty="0">
                <a:effectLst/>
                <a:latin typeface="Times New Roman" panose="02020603050405020304" pitchFamily="18" charset="0"/>
                <a:ea typeface="Calibri" panose="020F0502020204030204" pitchFamily="34" charset="0"/>
                <a:cs typeface="Times New Roman" panose="02020603050405020304" pitchFamily="18" charset="0"/>
              </a:rPr>
              <a:t>most organizations also need to restrict access to certain areas within their premises, even to people who have already been invited inside. </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200" dirty="0">
                <a:effectLst/>
                <a:latin typeface="Times New Roman" panose="02020603050405020304" pitchFamily="18" charset="0"/>
                <a:ea typeface="Calibri" panose="020F0502020204030204" pitchFamily="34" charset="0"/>
                <a:cs typeface="Times New Roman" panose="02020603050405020304" pitchFamily="18" charset="0"/>
              </a:rPr>
              <a:t>Because of this, the organisation need to adopt a set of security measures with which to grant access to protected amenities to authorized personnel only, ones that have been handpicked. </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kern="1200" dirty="0">
                <a:effectLst/>
                <a:latin typeface="Times New Roman" panose="02020603050405020304" pitchFamily="18" charset="0"/>
                <a:ea typeface="Calibri" panose="020F0502020204030204" pitchFamily="34" charset="0"/>
                <a:cs typeface="Times New Roman" panose="02020603050405020304" pitchFamily="18" charset="0"/>
              </a:rPr>
              <a:t>These security measures should be introduced in accordance with a </a:t>
            </a:r>
            <a:r>
              <a:rPr lang="ro-RO" sz="1800" b="1" kern="1200" dirty="0">
                <a:effectLst/>
                <a:latin typeface="Times New Roman" panose="02020603050405020304" pitchFamily="18" charset="0"/>
                <a:ea typeface="Calibri" panose="020F0502020204030204" pitchFamily="34" charset="0"/>
                <a:cs typeface="Times New Roman" panose="02020603050405020304" pitchFamily="18" charset="0"/>
              </a:rPr>
              <a:t>broader plan</a:t>
            </a:r>
            <a:r>
              <a:rPr lang="ro-RO" sz="1800" kern="1200" dirty="0">
                <a:effectLst/>
                <a:latin typeface="Times New Roman" panose="02020603050405020304" pitchFamily="18" charset="0"/>
                <a:ea typeface="Calibri" panose="020F0502020204030204" pitchFamily="34" charset="0"/>
                <a:cs typeface="Times New Roman" panose="02020603050405020304" pitchFamily="18" charset="0"/>
              </a:rPr>
              <a:t> designed to protect your equipment, resources and any other assets within a organization. </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ro-RO" sz="1800" b="1" kern="1200" dirty="0">
                <a:effectLst/>
                <a:latin typeface="Times New Roman" panose="02020603050405020304" pitchFamily="18" charset="0"/>
                <a:ea typeface="Calibri" panose="020F0502020204030204" pitchFamily="34" charset="0"/>
                <a:cs typeface="Times New Roman" panose="02020603050405020304" pitchFamily="18" charset="0"/>
              </a:rPr>
              <a:t>All these measures, make up organizational physical security strategy.</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sz="1800" dirty="0"/>
          </a:p>
        </p:txBody>
      </p:sp>
      <p:sp>
        <p:nvSpPr>
          <p:cNvPr id="13" name="Oval 1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holding a computer and a padlock&#10;&#10;Description automatically generated">
            <a:extLst>
              <a:ext uri="{FF2B5EF4-FFF2-40B4-BE49-F238E27FC236}">
                <a16:creationId xmlns:a16="http://schemas.microsoft.com/office/drawing/2014/main" id="{282E0714-7438-1583-43CA-B4939E235A2D}"/>
              </a:ext>
            </a:extLst>
          </p:cNvPr>
          <p:cNvPicPr>
            <a:picLocks noChangeAspect="1"/>
          </p:cNvPicPr>
          <p:nvPr/>
        </p:nvPicPr>
        <p:blipFill>
          <a:blip r:embed="rId3"/>
          <a:stretch>
            <a:fillRect/>
          </a:stretch>
        </p:blipFill>
        <p:spPr>
          <a:xfrm>
            <a:off x="7887184" y="1690942"/>
            <a:ext cx="3781051" cy="28321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0" name="Freeform: Shape 19">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365197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19B86-5B71-9C52-6E11-0867CBE70E26}"/>
              </a:ext>
            </a:extLst>
          </p:cNvPr>
          <p:cNvSpPr>
            <a:spLocks noGrp="1"/>
          </p:cNvSpPr>
          <p:nvPr>
            <p:ph type="title"/>
          </p:nvPr>
        </p:nvSpPr>
        <p:spPr>
          <a:xfrm>
            <a:off x="6513788" y="365125"/>
            <a:ext cx="4840010" cy="1807305"/>
          </a:xfrm>
        </p:spPr>
        <p:txBody>
          <a:bodyPr>
            <a:normAutofit/>
          </a:bodyPr>
          <a:lstStyle/>
          <a:p>
            <a:r>
              <a:rPr lang="en-GB" sz="4100"/>
              <a:t>General consideration about Physical Security</a:t>
            </a:r>
          </a:p>
        </p:txBody>
      </p:sp>
      <p:pic>
        <p:nvPicPr>
          <p:cNvPr id="4" name="Picture 3">
            <a:extLst>
              <a:ext uri="{FF2B5EF4-FFF2-40B4-BE49-F238E27FC236}">
                <a16:creationId xmlns:a16="http://schemas.microsoft.com/office/drawing/2014/main" id="{6C2A4EBA-CC2F-93A6-CA53-7201FF9990DE}"/>
              </a:ext>
            </a:extLst>
          </p:cNvPr>
          <p:cNvPicPr>
            <a:picLocks noChangeAspect="1"/>
          </p:cNvPicPr>
          <p:nvPr/>
        </p:nvPicPr>
        <p:blipFill rotWithShape="1">
          <a:blip r:embed="rId3"/>
          <a:srcRect l="1664" r="2126"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4461901-D11E-119A-7AAE-ECB9BFFB8303}"/>
              </a:ext>
            </a:extLst>
          </p:cNvPr>
          <p:cNvSpPr>
            <a:spLocks noGrp="1"/>
          </p:cNvSpPr>
          <p:nvPr>
            <p:ph idx="1"/>
          </p:nvPr>
        </p:nvSpPr>
        <p:spPr>
          <a:xfrm>
            <a:off x="6513788" y="2333297"/>
            <a:ext cx="4840010" cy="4396276"/>
          </a:xfrm>
        </p:spPr>
        <p:txBody>
          <a:bodyPr>
            <a:normAutofit/>
          </a:bodyPr>
          <a:lstStyle/>
          <a:p>
            <a:r>
              <a:rPr lang="en-GB" sz="1600" dirty="0"/>
              <a:t>The best, most viable physical security strategies make use security guard, technology and specialized hardware. </a:t>
            </a:r>
          </a:p>
          <a:p>
            <a:r>
              <a:rPr lang="en-GB" sz="1600" dirty="0"/>
              <a:t>All organization will need to protect own assets from intruders, internal threats, cyber attacks, accidents and natural disasters.</a:t>
            </a:r>
          </a:p>
          <a:p>
            <a:endParaRPr lang="en-GB" sz="1600" dirty="0"/>
          </a:p>
          <a:p>
            <a:r>
              <a:rPr lang="en-GB" sz="1600" dirty="0"/>
              <a:t>For preventive measures and countermeasures to be effective, it also need to introduce a security perimeter, the size and scope of which may vary depending on organization specific needs and possible threats to organization facility. </a:t>
            </a:r>
          </a:p>
          <a:p>
            <a:endParaRPr lang="en-GB" sz="1600" dirty="0"/>
          </a:p>
          <a:p>
            <a:r>
              <a:rPr lang="en-GB" sz="1600" dirty="0"/>
              <a:t>Because Physical Security must address many needs, the organization's space must be considered as a whole, not as separate parts.</a:t>
            </a:r>
          </a:p>
          <a:p>
            <a:endParaRPr lang="en-GB" sz="1400" dirty="0"/>
          </a:p>
        </p:txBody>
      </p:sp>
    </p:spTree>
    <p:extLst>
      <p:ext uri="{BB962C8B-B14F-4D97-AF65-F5344CB8AC3E}">
        <p14:creationId xmlns:p14="http://schemas.microsoft.com/office/powerpoint/2010/main" val="4211050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CC1A-39AB-2F72-F850-7907F1F29BB9}"/>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D1A5D844-B9D1-6EE5-A55E-C70E4510AA12}"/>
              </a:ext>
            </a:extLst>
          </p:cNvPr>
          <p:cNvSpPr>
            <a:spLocks noGrp="1"/>
          </p:cNvSpPr>
          <p:nvPr>
            <p:ph idx="1"/>
          </p:nvPr>
        </p:nvSpPr>
        <p:spPr/>
        <p:txBody>
          <a:bodyPr/>
          <a:lstStyle/>
          <a:p>
            <a:endParaRPr lang="ro-RO" dirty="0"/>
          </a:p>
          <a:p>
            <a:endParaRPr lang="ro-RO" dirty="0"/>
          </a:p>
          <a:p>
            <a:r>
              <a:rPr lang="en-GB" dirty="0"/>
              <a:t>The objective of physical security is to ensure an organization can plan for and effectively respond to intruders or other unexpected facility events. </a:t>
            </a:r>
          </a:p>
        </p:txBody>
      </p:sp>
      <p:pic>
        <p:nvPicPr>
          <p:cNvPr id="5" name="Picture 4">
            <a:extLst>
              <a:ext uri="{FF2B5EF4-FFF2-40B4-BE49-F238E27FC236}">
                <a16:creationId xmlns:a16="http://schemas.microsoft.com/office/drawing/2014/main" id="{303A5461-5F82-FE29-8E0F-5553D4A71DC2}"/>
              </a:ext>
            </a:extLst>
          </p:cNvPr>
          <p:cNvPicPr>
            <a:picLocks noChangeAspect="1"/>
          </p:cNvPicPr>
          <p:nvPr/>
        </p:nvPicPr>
        <p:blipFill>
          <a:blip r:embed="rId3"/>
          <a:stretch>
            <a:fillRect/>
          </a:stretch>
        </p:blipFill>
        <p:spPr>
          <a:xfrm>
            <a:off x="960436" y="2049461"/>
            <a:ext cx="3811589" cy="3811589"/>
          </a:xfrm>
          <a:prstGeom prst="rect">
            <a:avLst/>
          </a:prstGeom>
        </p:spPr>
      </p:pic>
      <p:sp>
        <p:nvSpPr>
          <p:cNvPr id="4" name="Text Placeholder 3">
            <a:extLst>
              <a:ext uri="{FF2B5EF4-FFF2-40B4-BE49-F238E27FC236}">
                <a16:creationId xmlns:a16="http://schemas.microsoft.com/office/drawing/2014/main" id="{5F7F27DF-A61C-FC3B-EFE2-B33B9FDBD98A}"/>
              </a:ext>
            </a:extLst>
          </p:cNvPr>
          <p:cNvSpPr>
            <a:spLocks noGrp="1"/>
          </p:cNvSpPr>
          <p:nvPr>
            <p:ph type="body" sz="half" idx="2"/>
          </p:nvPr>
        </p:nvSpPr>
        <p:spPr>
          <a:xfrm>
            <a:off x="839788" y="987425"/>
            <a:ext cx="3932237" cy="4881563"/>
          </a:xfrm>
        </p:spPr>
        <p:txBody>
          <a:bodyPr/>
          <a:lstStyle/>
          <a:p>
            <a:endParaRPr lang="en-GB" dirty="0"/>
          </a:p>
        </p:txBody>
      </p:sp>
    </p:spTree>
    <p:extLst>
      <p:ext uri="{BB962C8B-B14F-4D97-AF65-F5344CB8AC3E}">
        <p14:creationId xmlns:p14="http://schemas.microsoft.com/office/powerpoint/2010/main" val="1710397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EBCAA-E7C0-D7C9-3787-C8F52487FE8B}"/>
              </a:ext>
            </a:extLst>
          </p:cNvPr>
          <p:cNvSpPr>
            <a:spLocks noGrp="1"/>
          </p:cNvSpPr>
          <p:nvPr>
            <p:ph type="title"/>
          </p:nvPr>
        </p:nvSpPr>
        <p:spPr>
          <a:xfrm>
            <a:off x="6981825" y="1641752"/>
            <a:ext cx="4391024" cy="1323439"/>
          </a:xfrm>
        </p:spPr>
        <p:txBody>
          <a:bodyPr anchor="t">
            <a:normAutofit/>
          </a:bodyPr>
          <a:lstStyle/>
          <a:p>
            <a:r>
              <a:rPr lang="en-GB" sz="2800">
                <a:solidFill>
                  <a:schemeClr val="bg1"/>
                </a:solidFill>
              </a:rPr>
              <a:t>The Role of Physical Security in a Comprehensive Cybersecurity Strategy</a:t>
            </a:r>
          </a:p>
        </p:txBody>
      </p:sp>
      <p:pic>
        <p:nvPicPr>
          <p:cNvPr id="6" name="Picture 5" descr="A person touching a screen with a lock&#10;&#10;Description automatically generated">
            <a:extLst>
              <a:ext uri="{FF2B5EF4-FFF2-40B4-BE49-F238E27FC236}">
                <a16:creationId xmlns:a16="http://schemas.microsoft.com/office/drawing/2014/main" id="{C9FB685D-7B7F-2A82-3470-DDF179E0BD0D}"/>
              </a:ext>
            </a:extLst>
          </p:cNvPr>
          <p:cNvPicPr>
            <a:picLocks noChangeAspect="1"/>
          </p:cNvPicPr>
          <p:nvPr/>
        </p:nvPicPr>
        <p:blipFill rotWithShape="1">
          <a:blip r:embed="rId3"/>
          <a:srcRect l="7691" r="29314"/>
          <a:stretch/>
        </p:blipFill>
        <p:spPr>
          <a:xfrm>
            <a:off x="827088" y="1498600"/>
            <a:ext cx="5260975" cy="467677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3" name="Group 12">
            <a:extLst>
              <a:ext uri="{FF2B5EF4-FFF2-40B4-BE49-F238E27FC236}">
                <a16:creationId xmlns:a16="http://schemas.microsoft.com/office/drawing/2014/main" id="{0EAC7AFE-68C0-41EB-A1C7-108E60D7C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8" y="4795537"/>
            <a:ext cx="5260975" cy="1410656"/>
            <a:chOff x="827088" y="4795537"/>
            <a:chExt cx="5260975" cy="1410656"/>
          </a:xfrm>
        </p:grpSpPr>
        <p:sp>
          <p:nvSpPr>
            <p:cNvPr id="14" name="Freeform: Shape 13">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15EC57EC-6386-093A-C3D2-15E798929B1C}"/>
              </a:ext>
            </a:extLst>
          </p:cNvPr>
          <p:cNvSpPr>
            <a:spLocks noGrp="1"/>
          </p:cNvSpPr>
          <p:nvPr>
            <p:ph idx="1"/>
          </p:nvPr>
        </p:nvSpPr>
        <p:spPr>
          <a:xfrm>
            <a:off x="6981826" y="3146400"/>
            <a:ext cx="4391024" cy="2682000"/>
          </a:xfrm>
        </p:spPr>
        <p:txBody>
          <a:bodyPr>
            <a:normAutofit/>
          </a:bodyPr>
          <a:lstStyle/>
          <a:p>
            <a:endParaRPr lang="ro-RO" sz="2000">
              <a:solidFill>
                <a:schemeClr val="bg1">
                  <a:alpha val="80000"/>
                </a:schemeClr>
              </a:solidFill>
              <a:hlinkClick r:id="rId5"/>
            </a:endParaRPr>
          </a:p>
          <a:p>
            <a:endParaRPr lang="ro-RO" sz="2000">
              <a:solidFill>
                <a:schemeClr val="bg1">
                  <a:alpha val="80000"/>
                </a:schemeClr>
              </a:solidFill>
              <a:hlinkClick r:id="rId5"/>
            </a:endParaRPr>
          </a:p>
          <a:p>
            <a:endParaRPr lang="ro-RO" sz="2000">
              <a:solidFill>
                <a:schemeClr val="bg1">
                  <a:alpha val="80000"/>
                </a:schemeClr>
              </a:solidFill>
              <a:hlinkClick r:id="rId5"/>
            </a:endParaRPr>
          </a:p>
          <a:p>
            <a:endParaRPr lang="ro-RO" sz="2000">
              <a:solidFill>
                <a:schemeClr val="bg1">
                  <a:alpha val="80000"/>
                </a:schemeClr>
              </a:solidFill>
              <a:hlinkClick r:id="rId5"/>
            </a:endParaRPr>
          </a:p>
          <a:p>
            <a:endParaRPr lang="ro-RO" sz="2000">
              <a:solidFill>
                <a:schemeClr val="bg1">
                  <a:alpha val="80000"/>
                </a:schemeClr>
              </a:solidFill>
              <a:hlinkClick r:id="rId5"/>
            </a:endParaRPr>
          </a:p>
          <a:p>
            <a:r>
              <a:rPr lang="en-GB" sz="2000">
                <a:solidFill>
                  <a:schemeClr val="bg1">
                    <a:alpha val="80000"/>
                  </a:schemeClr>
                </a:solidFill>
                <a:hlinkClick r:id="rId5"/>
              </a:rPr>
              <a:t>https://www.youtube.com/watch?v=78ESL84uChc</a:t>
            </a:r>
            <a:endParaRPr lang="ro-RO" sz="2000">
              <a:solidFill>
                <a:schemeClr val="bg1">
                  <a:alpha val="80000"/>
                </a:schemeClr>
              </a:solidFill>
            </a:endParaRPr>
          </a:p>
          <a:p>
            <a:endParaRPr lang="en-GB" sz="2000">
              <a:solidFill>
                <a:schemeClr val="bg1">
                  <a:alpha val="80000"/>
                </a:schemeClr>
              </a:solidFill>
            </a:endParaRPr>
          </a:p>
        </p:txBody>
      </p:sp>
    </p:spTree>
    <p:extLst>
      <p:ext uri="{BB962C8B-B14F-4D97-AF65-F5344CB8AC3E}">
        <p14:creationId xmlns:p14="http://schemas.microsoft.com/office/powerpoint/2010/main" val="478145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0E25470AF0544287FF5B43AA4D7B8A" ma:contentTypeVersion="4" ma:contentTypeDescription="Creați un document nou." ma:contentTypeScope="" ma:versionID="d02e3822fe6da988d1dc081e76724785">
  <xsd:schema xmlns:xsd="http://www.w3.org/2001/XMLSchema" xmlns:xs="http://www.w3.org/2001/XMLSchema" xmlns:p="http://schemas.microsoft.com/office/2006/metadata/properties" xmlns:ns2="b587a08c-6c06-4a94-bad8-8f2813f19972" targetNamespace="http://schemas.microsoft.com/office/2006/metadata/properties" ma:root="true" ma:fieldsID="6f4a87ca5b5aa43a2bb4a1cbabc763f8" ns2:_="">
    <xsd:import namespace="b587a08c-6c06-4a94-bad8-8f2813f1997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7a08c-6c06-4a94-bad8-8f2813f199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 de conținut"/>
        <xsd:element ref="dc:title" minOccurs="0" maxOccurs="1" ma:index="4" ma:displayName="Titlu"/>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31D1B4-B988-4182-9872-B3896828313C}"/>
</file>

<file path=customXml/itemProps2.xml><?xml version="1.0" encoding="utf-8"?>
<ds:datastoreItem xmlns:ds="http://schemas.openxmlformats.org/officeDocument/2006/customXml" ds:itemID="{43C31ACB-0301-419C-BC81-E63A19DBC64B}"/>
</file>

<file path=customXml/itemProps3.xml><?xml version="1.0" encoding="utf-8"?>
<ds:datastoreItem xmlns:ds="http://schemas.openxmlformats.org/officeDocument/2006/customXml" ds:itemID="{D111CF54-1B46-495D-A871-FC63D51247A8}"/>
</file>

<file path=docProps/app.xml><?xml version="1.0" encoding="utf-8"?>
<Properties xmlns="http://schemas.openxmlformats.org/officeDocument/2006/extended-properties" xmlns:vt="http://schemas.openxmlformats.org/officeDocument/2006/docPropsVTypes">
  <TotalTime>492</TotalTime>
  <Words>2722</Words>
  <Application>Microsoft Office PowerPoint</Application>
  <PresentationFormat>Widescreen</PresentationFormat>
  <Paragraphs>260</Paragraphs>
  <Slides>32</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Symbol</vt:lpstr>
      <vt:lpstr>Times New Roman</vt:lpstr>
      <vt:lpstr>Office Theme</vt:lpstr>
      <vt:lpstr>PHYSICAL SECURITY –  A CENTRAL PILLAR IN ORDER TO ENSURE THE SECURITY OF THE ORGANIZATION</vt:lpstr>
      <vt:lpstr>PowerPoint Presentation</vt:lpstr>
      <vt:lpstr>PowerPoint Presentation</vt:lpstr>
      <vt:lpstr>PowerPoint Presentation</vt:lpstr>
      <vt:lpstr>PowerPoint Presentation</vt:lpstr>
      <vt:lpstr>General consideration about Physical Security </vt:lpstr>
      <vt:lpstr>General consideration about Physical Security</vt:lpstr>
      <vt:lpstr>PowerPoint Presentation</vt:lpstr>
      <vt:lpstr>The Role of Physical Security in a Comprehensive Cybersecurity Strategy</vt:lpstr>
      <vt:lpstr>Designing and implementing physical security means:  </vt:lpstr>
      <vt:lpstr>What a physical security system must ensure: </vt:lpstr>
      <vt:lpstr>The physical security management include:  </vt:lpstr>
      <vt:lpstr>Physical Security Policies and Procedures </vt:lpstr>
      <vt:lpstr>PowerPoint Presentation</vt:lpstr>
      <vt:lpstr>Functional areas of the organization: </vt:lpstr>
      <vt:lpstr>Physical Security System Components </vt:lpstr>
      <vt:lpstr>PowerPoint Presentation</vt:lpstr>
      <vt:lpstr>Surveillance is an important component of physical security system  </vt:lpstr>
      <vt:lpstr>Examples of Best Practices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SECURITY –  A CENTRAL PILLAR IN ORDER TO ENSURE THE SECURITY OF THE ORGANIZATION</dc:title>
  <dc:creator>RAUL-CIPRIAN DĂNCUŢĂ</dc:creator>
  <cp:lastModifiedBy>RAUL-CIPRIAN DĂNCUŢĂ</cp:lastModifiedBy>
  <cp:revision>23</cp:revision>
  <dcterms:created xsi:type="dcterms:W3CDTF">2023-10-11T16:31:18Z</dcterms:created>
  <dcterms:modified xsi:type="dcterms:W3CDTF">2023-10-12T10:07:52Z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0x010100680E25470AF0544287FF5B43AA4D7B8A</vt:lpwstr>
  </property>
</Properties>
</file>